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7" r:id="rId3"/>
    <p:sldId id="265" r:id="rId4"/>
    <p:sldId id="259" r:id="rId5"/>
    <p:sldId id="260" r:id="rId6"/>
    <p:sldId id="262" r:id="rId7"/>
    <p:sldId id="261" r:id="rId8"/>
    <p:sldId id="264" r:id="rId9"/>
    <p:sldId id="263" r:id="rId10"/>
    <p:sldId id="273" r:id="rId11"/>
    <p:sldId id="274" r:id="rId12"/>
    <p:sldId id="275" r:id="rId13"/>
    <p:sldId id="276" r:id="rId14"/>
    <p:sldId id="271"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6" r:id="rId33"/>
    <p:sldId id="295" r:id="rId34"/>
    <p:sldId id="297" r:id="rId35"/>
    <p:sldId id="298" r:id="rId36"/>
    <p:sldId id="299" r:id="rId37"/>
    <p:sldId id="300" r:id="rId38"/>
    <p:sldId id="272" r:id="rId39"/>
    <p:sldId id="268" r:id="rId40"/>
    <p:sldId id="301" r:id="rId41"/>
    <p:sldId id="269" r:id="rId42"/>
    <p:sldId id="302" r:id="rId43"/>
    <p:sldId id="304" r:id="rId44"/>
    <p:sldId id="303" r:id="rId45"/>
    <p:sldId id="305" r:id="rId46"/>
    <p:sldId id="307" r:id="rId47"/>
    <p:sldId id="306" r:id="rId48"/>
    <p:sldId id="308" r:id="rId49"/>
    <p:sldId id="309" r:id="rId50"/>
    <p:sldId id="310" r:id="rId51"/>
    <p:sldId id="311" r:id="rId52"/>
    <p:sldId id="312" r:id="rId53"/>
    <p:sldId id="313" r:id="rId54"/>
    <p:sldId id="31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2B91"/>
    <a:srgbClr val="FFFF99"/>
    <a:srgbClr val="324D1F"/>
    <a:srgbClr val="FF0066"/>
    <a:srgbClr val="00EE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539" autoAdjust="0"/>
  </p:normalViewPr>
  <p:slideViewPr>
    <p:cSldViewPr snapToGrid="0">
      <p:cViewPr>
        <p:scale>
          <a:sx n="40" d="100"/>
          <a:sy n="40" d="100"/>
        </p:scale>
        <p:origin x="1550" y="6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6042A-846F-4166-ADBC-9D34CED5578A}" type="datetimeFigureOut">
              <a:rPr lang="en-US" smtClean="0"/>
              <a:t>7/4/2017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F5979-8C06-42EA-8B33-795D42D3FE48}" type="slidenum">
              <a:rPr lang="en-US" smtClean="0"/>
              <a:t>‹#›</a:t>
            </a:fld>
            <a:endParaRPr lang="en-US"/>
          </a:p>
        </p:txBody>
      </p:sp>
    </p:spTree>
    <p:extLst>
      <p:ext uri="{BB962C8B-B14F-4D97-AF65-F5344CB8AC3E}">
        <p14:creationId xmlns:p14="http://schemas.microsoft.com/office/powerpoint/2010/main" val="3379611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Alternate: In 1976, Dustin Hoffman and Robert Redford starred in the political thriller “All The President’s Men”, depicting the events of the 1972 Watergate Scandal and the resulting cover up by the Nixon administration. What is striking is the apparent number of insiders who knew about the cover up, but wouldn’t talk about it. I named my talk All The SALES President’s Men because while it’s not exactly a conspiracy, there is similar inside knowledge that remains unspoken and unconfirmed unless you’re part of a community run by a Sales President.</a:t>
            </a:r>
            <a:endParaRPr lang="en-US" b="0" dirty="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1</a:t>
            </a:fld>
            <a:endParaRPr lang="en-US"/>
          </a:p>
        </p:txBody>
      </p:sp>
    </p:spTree>
    <p:extLst>
      <p:ext uri="{BB962C8B-B14F-4D97-AF65-F5344CB8AC3E}">
        <p14:creationId xmlns:p14="http://schemas.microsoft.com/office/powerpoint/2010/main" val="2284546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Conspiracy - covering communication that starts at conferences, marketing you receive, and cold calls</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10</a:t>
            </a:fld>
            <a:endParaRPr lang="en-US"/>
          </a:p>
        </p:txBody>
      </p:sp>
    </p:spTree>
    <p:extLst>
      <p:ext uri="{BB962C8B-B14F-4D97-AF65-F5344CB8AC3E}">
        <p14:creationId xmlns:p14="http://schemas.microsoft.com/office/powerpoint/2010/main" val="3983407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Story - The initial contacts by the sales team, competitive intelligence gathering, and the RFI/RFP process</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11</a:t>
            </a:fld>
            <a:endParaRPr lang="en-US"/>
          </a:p>
        </p:txBody>
      </p:sp>
    </p:spTree>
    <p:extLst>
      <p:ext uri="{BB962C8B-B14F-4D97-AF65-F5344CB8AC3E}">
        <p14:creationId xmlns:p14="http://schemas.microsoft.com/office/powerpoint/2010/main" val="191885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Investigation - when you bring the vendor in to conduct a </a:t>
            </a:r>
            <a:r>
              <a:rPr lang="en-US" sz="1200" b="0" i="0" u="none" strike="noStrike" kern="1200" dirty="0" err="1">
                <a:solidFill>
                  <a:schemeClr val="tx1"/>
                </a:solidFill>
                <a:effectLst/>
                <a:latin typeface="+mn-lt"/>
                <a:ea typeface="+mn-ea"/>
                <a:cs typeface="+mn-cs"/>
              </a:rPr>
              <a:t>PoC</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PoV</a:t>
            </a:r>
            <a:r>
              <a:rPr lang="en-US" sz="1200" b="0" i="0" u="none" strike="noStrike" kern="1200" dirty="0">
                <a:solidFill>
                  <a:schemeClr val="tx1"/>
                </a:solidFill>
                <a:effectLst/>
                <a:latin typeface="+mn-lt"/>
                <a:ea typeface="+mn-ea"/>
                <a:cs typeface="+mn-cs"/>
              </a:rPr>
              <a:t>/Bakeoff and hear what they have to say about the product, vendor awards, and “independent testing”</a:t>
            </a:r>
          </a:p>
        </p:txBody>
      </p:sp>
      <p:sp>
        <p:nvSpPr>
          <p:cNvPr id="4" name="Slide Number Placeholder 3"/>
          <p:cNvSpPr>
            <a:spLocks noGrp="1"/>
          </p:cNvSpPr>
          <p:nvPr>
            <p:ph type="sldNum" sz="quarter" idx="10"/>
          </p:nvPr>
        </p:nvSpPr>
        <p:spPr/>
        <p:txBody>
          <a:bodyPr/>
          <a:lstStyle/>
          <a:p>
            <a:fld id="{212F5979-8C06-42EA-8B33-795D42D3FE48}" type="slidenum">
              <a:rPr lang="en-US" smtClean="0"/>
              <a:t>12</a:t>
            </a:fld>
            <a:endParaRPr lang="en-US"/>
          </a:p>
        </p:txBody>
      </p:sp>
    </p:spTree>
    <p:extLst>
      <p:ext uri="{BB962C8B-B14F-4D97-AF65-F5344CB8AC3E}">
        <p14:creationId xmlns:p14="http://schemas.microsoft.com/office/powerpoint/2010/main" val="3359603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Truth - how to avoid making a bad decision</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13</a:t>
            </a:fld>
            <a:endParaRPr lang="en-US"/>
          </a:p>
        </p:txBody>
      </p:sp>
    </p:spTree>
    <p:extLst>
      <p:ext uri="{BB962C8B-B14F-4D97-AF65-F5344CB8AC3E}">
        <p14:creationId xmlns:p14="http://schemas.microsoft.com/office/powerpoint/2010/main" val="399250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Your first contact with a vendor will normally be at a conference, as a result of marketing you receive like an email campaign, or from a "cold call". Let's look at each of these</a:t>
            </a:r>
            <a:endParaRPr lang="en-US" b="0" dirty="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14</a:t>
            </a:fld>
            <a:endParaRPr lang="en-US"/>
          </a:p>
        </p:txBody>
      </p:sp>
    </p:spTree>
    <p:extLst>
      <p:ext uri="{BB962C8B-B14F-4D97-AF65-F5344CB8AC3E}">
        <p14:creationId xmlns:p14="http://schemas.microsoft.com/office/powerpoint/2010/main" val="2020090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Conferences are all about generating "leads" for the vendor, so they have prospects to sell to. it’s all about getting contact information, so booth "greeters" may be aggressive about scanning badges at a conference. Scanning your badge after a conversation or in exchange for some free SWAG is the currency of the day, but if greeters are  in the aisles aggressively asking you "Can I scan your badge?" without even having a conversation that's a warning sign about their practices in my mind. </a:t>
            </a:r>
            <a:r>
              <a:rPr lang="en-US" sz="1200" b="0" i="0" u="none" strike="noStrike" kern="1200" dirty="0" smtClean="0">
                <a:solidFill>
                  <a:schemeClr val="tx1"/>
                </a:solidFill>
                <a:effectLst/>
                <a:latin typeface="+mn-lt"/>
                <a:ea typeface="+mn-ea"/>
                <a:cs typeface="+mn-cs"/>
              </a:rPr>
              <a:t>I've </a:t>
            </a:r>
            <a:r>
              <a:rPr lang="en-US" sz="1200" b="0" i="0" u="none" strike="noStrike" kern="1200" dirty="0">
                <a:solidFill>
                  <a:schemeClr val="tx1"/>
                </a:solidFill>
                <a:effectLst/>
                <a:latin typeface="+mn-lt"/>
                <a:ea typeface="+mn-ea"/>
                <a:cs typeface="+mn-cs"/>
              </a:rPr>
              <a:t>even had people walk up and scan my badge without asking, and I actually made a scene at Black Hat three years ago when it happened to me. I was standing in line, and this sales guy came along and just “beep!” scanned my badge while I was talking to someone. It really pissed me off because he didn’t even bother asking!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Typically after a badge scan you are considered a "cold" prospect - someone to put on an email list or send some cheap targeted marketing </a:t>
            </a:r>
            <a:r>
              <a:rPr lang="en-US" sz="1200" b="0" i="0" u="none" strike="noStrike" kern="1200" dirty="0" smtClean="0">
                <a:solidFill>
                  <a:schemeClr val="tx1"/>
                </a:solidFill>
                <a:effectLst/>
                <a:latin typeface="+mn-lt"/>
                <a:ea typeface="+mn-ea"/>
                <a:cs typeface="+mn-cs"/>
              </a:rPr>
              <a:t>until </a:t>
            </a:r>
            <a:r>
              <a:rPr lang="en-US" sz="1200" b="0" i="0" u="none" strike="noStrike" kern="1200" dirty="0">
                <a:solidFill>
                  <a:schemeClr val="tx1"/>
                </a:solidFill>
                <a:effectLst/>
                <a:latin typeface="+mn-lt"/>
                <a:ea typeface="+mn-ea"/>
                <a:cs typeface="+mn-cs"/>
              </a:rPr>
              <a:t>you engage more directly. If </a:t>
            </a:r>
            <a:r>
              <a:rPr lang="en-US" sz="1200" b="0" i="0" u="none" strike="noStrike" kern="1200" dirty="0" smtClean="0">
                <a:solidFill>
                  <a:schemeClr val="tx1"/>
                </a:solidFill>
                <a:effectLst/>
                <a:latin typeface="+mn-lt"/>
                <a:ea typeface="+mn-ea"/>
                <a:cs typeface="+mn-cs"/>
              </a:rPr>
              <a:t>you had a good conversation with the </a:t>
            </a:r>
            <a:r>
              <a:rPr lang="en-US" sz="1200" b="0" i="0" u="none" strike="noStrike" kern="1200" dirty="0">
                <a:solidFill>
                  <a:schemeClr val="tx1"/>
                </a:solidFill>
                <a:effectLst/>
                <a:latin typeface="+mn-lt"/>
                <a:ea typeface="+mn-ea"/>
                <a:cs typeface="+mn-cs"/>
              </a:rPr>
              <a:t>person that scanned </a:t>
            </a:r>
            <a:r>
              <a:rPr lang="en-US" sz="1200" b="0" i="0" u="none" strike="noStrike" kern="1200" dirty="0" smtClean="0">
                <a:solidFill>
                  <a:schemeClr val="tx1"/>
                </a:solidFill>
                <a:effectLst/>
                <a:latin typeface="+mn-lt"/>
                <a:ea typeface="+mn-ea"/>
                <a:cs typeface="+mn-cs"/>
              </a:rPr>
              <a:t>you </a:t>
            </a:r>
            <a:r>
              <a:rPr lang="en-US" sz="1200" b="0" i="0" u="none" strike="noStrike" kern="1200" dirty="0">
                <a:solidFill>
                  <a:schemeClr val="tx1"/>
                </a:solidFill>
                <a:effectLst/>
                <a:latin typeface="+mn-lt"/>
                <a:ea typeface="+mn-ea"/>
                <a:cs typeface="+mn-cs"/>
              </a:rPr>
              <a:t>they may </a:t>
            </a:r>
            <a:r>
              <a:rPr lang="en-US" sz="1200" b="0" i="0" u="none" strike="noStrike" kern="1200" dirty="0" smtClean="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rank” you immediately from cold to hot.</a:t>
            </a:r>
          </a:p>
        </p:txBody>
      </p:sp>
      <p:sp>
        <p:nvSpPr>
          <p:cNvPr id="4" name="Slide Number Placeholder 3"/>
          <p:cNvSpPr>
            <a:spLocks noGrp="1"/>
          </p:cNvSpPr>
          <p:nvPr>
            <p:ph type="sldNum" sz="quarter" idx="10"/>
          </p:nvPr>
        </p:nvSpPr>
        <p:spPr/>
        <p:txBody>
          <a:bodyPr/>
          <a:lstStyle/>
          <a:p>
            <a:fld id="{212F5979-8C06-42EA-8B33-795D42D3FE48}" type="slidenum">
              <a:rPr lang="en-US" smtClean="0"/>
              <a:t>15</a:t>
            </a:fld>
            <a:endParaRPr lang="en-US"/>
          </a:p>
        </p:txBody>
      </p:sp>
    </p:spTree>
    <p:extLst>
      <p:ext uri="{BB962C8B-B14F-4D97-AF65-F5344CB8AC3E}">
        <p14:creationId xmlns:p14="http://schemas.microsoft.com/office/powerpoint/2010/main" val="789105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If you're serious about your scan privacy you can do a couple things.</a:t>
            </a:r>
            <a:endParaRPr lang="en-US" b="0" dirty="0">
              <a:effectLst/>
            </a:endParaRPr>
          </a:p>
          <a:p>
            <a:pPr rtl="0"/>
            <a:r>
              <a:rPr lang="en-US" sz="1200" b="0" i="0" u="none" strike="noStrike" kern="1200" dirty="0">
                <a:solidFill>
                  <a:schemeClr val="tx1"/>
                </a:solidFill>
                <a:effectLst/>
                <a:latin typeface="+mn-lt"/>
                <a:ea typeface="+mn-ea"/>
                <a:cs typeface="+mn-cs"/>
              </a:rPr>
              <a:t>One - submit "fake" data when registering. Make up a domain name that sounds like a business. Register it and use it for just these types of events. If you're required to include a phone number, you can always use something like a Google Voice number where you can block numbers if need be. It can be interesting to track which event is driving the vendor marketing campaign too. One quick way to do this is by creating email addresses on your domain for each event you go to. Gmail also lets you set up email aliases on your account so by using a new alias for a </a:t>
            </a:r>
            <a:r>
              <a:rPr lang="en-US" sz="1200" b="0" i="0" u="none" strike="noStrike" kern="1200" dirty="0" err="1">
                <a:solidFill>
                  <a:schemeClr val="tx1"/>
                </a:solidFill>
                <a:effectLst/>
                <a:latin typeface="+mn-lt"/>
                <a:ea typeface="+mn-ea"/>
                <a:cs typeface="+mn-cs"/>
              </a:rPr>
              <a:t>confernece</a:t>
            </a:r>
            <a:r>
              <a:rPr lang="en-US" sz="1200" b="0" i="0" u="none" strike="noStrike" kern="1200" dirty="0">
                <a:solidFill>
                  <a:schemeClr val="tx1"/>
                </a:solidFill>
                <a:effectLst/>
                <a:latin typeface="+mn-lt"/>
                <a:ea typeface="+mn-ea"/>
                <a:cs typeface="+mn-cs"/>
              </a:rPr>
              <a:t> you can see how your information was obtained.</a:t>
            </a:r>
            <a:endParaRPr lang="en-US" b="0" dirty="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16</a:t>
            </a:fld>
            <a:endParaRPr lang="en-US"/>
          </a:p>
        </p:txBody>
      </p:sp>
    </p:spTree>
    <p:extLst>
      <p:ext uri="{BB962C8B-B14F-4D97-AF65-F5344CB8AC3E}">
        <p14:creationId xmlns:p14="http://schemas.microsoft.com/office/powerpoint/2010/main" val="1161950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Two - Protect your badge from being read without your permission, OR if you're not in the market to buy anything, modify your badge so it’s unreadable. If NFC badges are in use (like at Black Hat), you can put the NFC card in a RFID protective pocket or foil sleeve and only pull it out when you care to be scanned. A more destructive option is to kill the NFC chip. You can see here with the aid of a high power flashlight were the chip and inductive coil wires are on this old Black Hat badge. I tried killing this badge, scanning with my phone as I went. You can see where I marked the coil wires and tried putting a finishing nail through one. It didn’t seem to work. However a very small slit with an </a:t>
            </a:r>
            <a:r>
              <a:rPr lang="en-US" sz="1200" b="0" i="0" u="none" strike="noStrike" kern="1200" dirty="0" err="1">
                <a:solidFill>
                  <a:schemeClr val="tx1"/>
                </a:solidFill>
                <a:effectLst/>
                <a:latin typeface="+mn-lt"/>
                <a:ea typeface="+mn-ea"/>
                <a:cs typeface="+mn-cs"/>
              </a:rPr>
              <a:t>exacto</a:t>
            </a:r>
            <a:r>
              <a:rPr lang="en-US" sz="1200" b="0" i="0" u="none" strike="noStrike" kern="1200" dirty="0">
                <a:solidFill>
                  <a:schemeClr val="tx1"/>
                </a:solidFill>
                <a:effectLst/>
                <a:latin typeface="+mn-lt"/>
                <a:ea typeface="+mn-ea"/>
                <a:cs typeface="+mn-cs"/>
              </a:rPr>
              <a:t> knife through the center of the NFC chip effectively killed it and was far less noticeable.</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17</a:t>
            </a:fld>
            <a:endParaRPr lang="en-US"/>
          </a:p>
        </p:txBody>
      </p:sp>
    </p:spTree>
    <p:extLst>
      <p:ext uri="{BB962C8B-B14F-4D97-AF65-F5344CB8AC3E}">
        <p14:creationId xmlns:p14="http://schemas.microsoft.com/office/powerpoint/2010/main" val="414676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QR code badges used by some conferences are typically just read with an iPhone or Android application. </a:t>
            </a:r>
            <a:r>
              <a:rPr lang="en-US" sz="1200" b="0" i="0" u="none" strike="noStrike" kern="1200" dirty="0" err="1">
                <a:solidFill>
                  <a:schemeClr val="tx1"/>
                </a:solidFill>
                <a:effectLst/>
                <a:latin typeface="+mn-lt"/>
                <a:ea typeface="+mn-ea"/>
                <a:cs typeface="+mn-cs"/>
              </a:rPr>
              <a:t>Thse</a:t>
            </a:r>
            <a:r>
              <a:rPr lang="en-US" sz="1200" b="0" i="0" u="none" strike="noStrike" kern="1200" dirty="0">
                <a:solidFill>
                  <a:schemeClr val="tx1"/>
                </a:solidFill>
                <a:effectLst/>
                <a:latin typeface="+mn-lt"/>
                <a:ea typeface="+mn-ea"/>
                <a:cs typeface="+mn-cs"/>
              </a:rPr>
              <a:t> may also be rendered "unreadable" with extra dots from a fine tip Sharpie to create noise. Here’s my readable badge before with the base64 data string. AND - here it is afterwards in an unreadable state… Besides being not a great photo the difference is easy to see close up but not noticeably damaged from a foot or more away.</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18</a:t>
            </a:fld>
            <a:endParaRPr lang="en-US"/>
          </a:p>
        </p:txBody>
      </p:sp>
    </p:spTree>
    <p:extLst>
      <p:ext uri="{BB962C8B-B14F-4D97-AF65-F5344CB8AC3E}">
        <p14:creationId xmlns:p14="http://schemas.microsoft.com/office/powerpoint/2010/main" val="4013377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If you want to go to the vendor party for free food or booze just know that if you use your Gmail or Yahoo address when you sign up you're likely to be waitlisted or denied either by automation or by a human screening the signups. Besides a good party, the point of the vendor event is to make contacts in a more informal setting than the booth. If you work for a targeted company it is not uncommon for the vendor to assign someone who covers your sales region to track you down for a conversation.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Cylance Twitter from RSAC 2017 - https://twitter.com/cylanceinc/status/830182070861365249</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19</a:t>
            </a:fld>
            <a:endParaRPr lang="en-US"/>
          </a:p>
        </p:txBody>
      </p:sp>
    </p:spTree>
    <p:extLst>
      <p:ext uri="{BB962C8B-B14F-4D97-AF65-F5344CB8AC3E}">
        <p14:creationId xmlns:p14="http://schemas.microsoft.com/office/powerpoint/2010/main" val="995714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As technologists and hackers many of us have skills in open source intelligence gathering or social engineering, but we might not stop to think about how those same skills are being used against us to influence our buying decisions. </a:t>
            </a:r>
            <a:endParaRPr lang="en-US" b="0" dirty="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2</a:t>
            </a:fld>
            <a:endParaRPr lang="en-US"/>
          </a:p>
        </p:txBody>
      </p:sp>
    </p:spTree>
    <p:extLst>
      <p:ext uri="{BB962C8B-B14F-4D97-AF65-F5344CB8AC3E}">
        <p14:creationId xmlns:p14="http://schemas.microsoft.com/office/powerpoint/2010/main" val="3652506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If you're at the booth and are interested in a demo of the vendor's product you may need to get through the "greeter” or “screener” gauntlet first. It's their job to gauge your interest level and protect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demo team since the number of knowledgeable engineers the vendor can bring to conferences is limited. If you do get a demo, your status might be bumped from cold to "warm" or "hot" depending on the conversation, and understand you are more likely to get a phone call asking to set up a meeting.</a:t>
            </a:r>
            <a:endParaRPr lang="en-US" b="0" dirty="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20</a:t>
            </a:fld>
            <a:endParaRPr lang="en-US"/>
          </a:p>
        </p:txBody>
      </p:sp>
    </p:spTree>
    <p:extLst>
      <p:ext uri="{BB962C8B-B14F-4D97-AF65-F5344CB8AC3E}">
        <p14:creationId xmlns:p14="http://schemas.microsoft.com/office/powerpoint/2010/main" val="386450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Giveaways are NOT as random as you would hope. If you're not a warm or hot lead you're not likely to win. Yes, some vendors "cheat" this. They didn't publish rules saying it was truly random, did they?! If you are thinking that </a:t>
            </a:r>
            <a:r>
              <a:rPr lang="en-US" sz="1200" b="0" i="0" u="none" strike="noStrike" kern="1200" dirty="0" err="1">
                <a:solidFill>
                  <a:schemeClr val="tx1"/>
                </a:solidFill>
                <a:effectLst/>
                <a:latin typeface="+mn-lt"/>
                <a:ea typeface="+mn-ea"/>
                <a:cs typeface="+mn-cs"/>
              </a:rPr>
              <a:t>kickin</a:t>
            </a:r>
            <a:r>
              <a:rPr lang="en-US" sz="1200" b="0" i="0" u="none" strike="noStrike" kern="1200" dirty="0">
                <a:solidFill>
                  <a:schemeClr val="tx1"/>
                </a:solidFill>
                <a:effectLst/>
                <a:latin typeface="+mn-lt"/>
                <a:ea typeface="+mn-ea"/>
                <a:cs typeface="+mn-cs"/>
              </a:rPr>
              <a:t>' speaker or quad-copter is going to be yours off some random badge scan when you didn't talk to anyone, think again! The point is to generate good will with a potential prospect.</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21</a:t>
            </a:fld>
            <a:endParaRPr lang="en-US"/>
          </a:p>
        </p:txBody>
      </p:sp>
    </p:spTree>
    <p:extLst>
      <p:ext uri="{BB962C8B-B14F-4D97-AF65-F5344CB8AC3E}">
        <p14:creationId xmlns:p14="http://schemas.microsoft.com/office/powerpoint/2010/main" val="2901776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Booths that have someone "</a:t>
            </a:r>
            <a:r>
              <a:rPr lang="en-US" sz="1200" b="0" i="0" u="none" strike="noStrike" kern="1200" dirty="0" err="1">
                <a:solidFill>
                  <a:schemeClr val="tx1"/>
                </a:solidFill>
                <a:effectLst/>
                <a:latin typeface="+mn-lt"/>
                <a:ea typeface="+mn-ea"/>
                <a:cs typeface="+mn-cs"/>
              </a:rPr>
              <a:t>mic'd</a:t>
            </a:r>
            <a:r>
              <a:rPr lang="en-US" sz="1200" b="0" i="0" u="none" strike="noStrike" kern="1200" dirty="0">
                <a:solidFill>
                  <a:schemeClr val="tx1"/>
                </a:solidFill>
                <a:effectLst/>
                <a:latin typeface="+mn-lt"/>
                <a:ea typeface="+mn-ea"/>
                <a:cs typeface="+mn-cs"/>
              </a:rPr>
              <a:t> up" are a personal peeve of mine. In some cases the person with the mic is just an actor who memorized a script filled with sound bites to grab your attention with Fear, Uncertainty, and Doubt (FUD). They really are carnival barkers who want to bring you in to see the miracle cure that the vendor is selling. I especially absolutely hate the ones that bring in magicians to give their pitch, and if you’ve been to RSA or Black Hat I know you’ve seen at least one of these people. This year, just walking around the show floor at RSA, one would have thought the sky was falling and the world was going to end. These are the booths I just walk right by. Yes, there ARE vendor presentations done in the larger booths where a subject matter expert is speaking with the benefit of amplification, so use your best judgement.</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22</a:t>
            </a:fld>
            <a:endParaRPr lang="en-US"/>
          </a:p>
        </p:txBody>
      </p:sp>
    </p:spTree>
    <p:extLst>
      <p:ext uri="{BB962C8B-B14F-4D97-AF65-F5344CB8AC3E}">
        <p14:creationId xmlns:p14="http://schemas.microsoft.com/office/powerpoint/2010/main" val="141061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Most companies use some sort of email campaign software, and EVERY email you receive is tracked for engagement. If you allow HTML graphics they know you opened the </a:t>
            </a:r>
            <a:r>
              <a:rPr lang="en-US" sz="1200" b="0" i="0" u="none" strike="noStrike" kern="1200" dirty="0" smtClean="0">
                <a:solidFill>
                  <a:schemeClr val="tx1"/>
                </a:solidFill>
                <a:effectLst/>
                <a:latin typeface="+mn-lt"/>
                <a:ea typeface="+mn-ea"/>
                <a:cs typeface="+mn-cs"/>
              </a:rPr>
              <a:t>email. Even emails that don’t appear to have graphics in them could have an embedded tracking dot called a web beacon like the one above.</a:t>
            </a:r>
            <a:endParaRPr lang="en-US" b="0" dirty="0" smtClean="0">
              <a:effectLst/>
            </a:endParaRPr>
          </a:p>
          <a:p>
            <a:pPr rtl="0"/>
            <a:r>
              <a:rPr lang="en-US" sz="1200" b="0" i="0" u="none" strike="noStrike" kern="1200" dirty="0" smtClean="0">
                <a:solidFill>
                  <a:schemeClr val="tx1"/>
                </a:solidFill>
                <a:effectLst/>
                <a:latin typeface="+mn-lt"/>
                <a:ea typeface="+mn-ea"/>
                <a:cs typeface="+mn-cs"/>
              </a:rPr>
              <a:t>Most email clients have some way to disable automatic download of web graphics if you want. </a:t>
            </a:r>
            <a:r>
              <a:rPr lang="en-US" sz="1200" b="0" i="0" u="none" strike="noStrike" kern="1200" dirty="0">
                <a:solidFill>
                  <a:schemeClr val="tx1"/>
                </a:solidFill>
                <a:effectLst/>
                <a:latin typeface="+mn-lt"/>
                <a:ea typeface="+mn-ea"/>
                <a:cs typeface="+mn-cs"/>
              </a:rPr>
              <a:t>If you click a link they know what you clicked and will customize communications to you moving forward. </a:t>
            </a:r>
            <a:r>
              <a:rPr lang="en-US" sz="1200" b="0" i="0" u="none" strike="noStrike" kern="1200" dirty="0" smtClean="0">
                <a:solidFill>
                  <a:schemeClr val="tx1"/>
                </a:solidFill>
                <a:effectLst/>
                <a:latin typeface="+mn-lt"/>
                <a:ea typeface="+mn-ea"/>
                <a:cs typeface="+mn-cs"/>
              </a:rPr>
              <a:t>Links </a:t>
            </a:r>
            <a:r>
              <a:rPr lang="en-US" sz="1200" b="0" i="0" u="none" strike="noStrike" kern="1200" dirty="0">
                <a:solidFill>
                  <a:schemeClr val="tx1"/>
                </a:solidFill>
                <a:effectLst/>
                <a:latin typeface="+mn-lt"/>
                <a:ea typeface="+mn-ea"/>
                <a:cs typeface="+mn-cs"/>
              </a:rPr>
              <a:t>will track account number, </a:t>
            </a:r>
            <a:r>
              <a:rPr lang="en-US" sz="1200" b="0" i="0" u="none" strike="noStrike" kern="1200" dirty="0" smtClean="0">
                <a:solidFill>
                  <a:schemeClr val="tx1"/>
                </a:solidFill>
                <a:effectLst/>
                <a:latin typeface="+mn-lt"/>
                <a:ea typeface="+mn-ea"/>
                <a:cs typeface="+mn-cs"/>
              </a:rPr>
              <a:t>email campaign, </a:t>
            </a:r>
            <a:r>
              <a:rPr lang="en-US" sz="1200" b="0" i="0" u="none" strike="noStrike" kern="1200" dirty="0">
                <a:solidFill>
                  <a:schemeClr val="tx1"/>
                </a:solidFill>
                <a:effectLst/>
                <a:latin typeface="+mn-lt"/>
                <a:ea typeface="+mn-ea"/>
                <a:cs typeface="+mn-cs"/>
              </a:rPr>
              <a:t>template that was used, and of course the specific contact.</a:t>
            </a:r>
            <a:endParaRPr lang="en-US" b="0" dirty="0">
              <a:effectLst/>
            </a:endParaRPr>
          </a:p>
          <a:p>
            <a:pPr rtl="0"/>
            <a:r>
              <a:rPr lang="en-US" b="0" dirty="0">
                <a:effectLst/>
              </a:rPr>
              <a:t> </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23</a:t>
            </a:fld>
            <a:endParaRPr lang="en-US"/>
          </a:p>
        </p:txBody>
      </p:sp>
    </p:spTree>
    <p:extLst>
      <p:ext uri="{BB962C8B-B14F-4D97-AF65-F5344CB8AC3E}">
        <p14:creationId xmlns:p14="http://schemas.microsoft.com/office/powerpoint/2010/main" val="32287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When I started my last job search I was looking at more </a:t>
            </a:r>
            <a:r>
              <a:rPr lang="en-US" sz="1200" b="0" i="0" u="none" strike="noStrike" kern="1200" dirty="0" smtClean="0">
                <a:solidFill>
                  <a:schemeClr val="tx1"/>
                </a:solidFill>
                <a:effectLst/>
                <a:latin typeface="+mn-lt"/>
                <a:ea typeface="+mn-ea"/>
                <a:cs typeface="+mn-cs"/>
              </a:rPr>
              <a:t>tech vendor </a:t>
            </a:r>
            <a:r>
              <a:rPr lang="en-US" sz="1200" b="0" i="0" u="none" strike="noStrike" kern="1200" dirty="0">
                <a:solidFill>
                  <a:schemeClr val="tx1"/>
                </a:solidFill>
                <a:effectLst/>
                <a:latin typeface="+mn-lt"/>
                <a:ea typeface="+mn-ea"/>
                <a:cs typeface="+mn-cs"/>
              </a:rPr>
              <a:t>websites than I usually </a:t>
            </a:r>
            <a:r>
              <a:rPr lang="en-US" sz="1200" b="0" i="0" u="none" strike="noStrike" kern="1200" dirty="0" smtClean="0">
                <a:solidFill>
                  <a:schemeClr val="tx1"/>
                </a:solidFill>
                <a:effectLst/>
                <a:latin typeface="+mn-lt"/>
                <a:ea typeface="+mn-ea"/>
                <a:cs typeface="+mn-cs"/>
              </a:rPr>
              <a:t>do. </a:t>
            </a:r>
            <a:r>
              <a:rPr lang="en-US" sz="1200" b="0" i="0" u="none" strike="noStrike" kern="1200" dirty="0">
                <a:solidFill>
                  <a:schemeClr val="tx1"/>
                </a:solidFill>
                <a:effectLst/>
                <a:latin typeface="+mn-lt"/>
                <a:ea typeface="+mn-ea"/>
                <a:cs typeface="+mn-cs"/>
              </a:rPr>
              <a:t>I started seeing ads for ALL of these companies - including my employer at the time - injected into websites I was </a:t>
            </a:r>
            <a:r>
              <a:rPr lang="en-US" sz="1200" b="0" i="0" u="none" strike="noStrike" kern="1200" dirty="0" smtClean="0">
                <a:solidFill>
                  <a:schemeClr val="tx1"/>
                </a:solidFill>
                <a:effectLst/>
                <a:latin typeface="+mn-lt"/>
                <a:ea typeface="+mn-ea"/>
                <a:cs typeface="+mn-cs"/>
              </a:rPr>
              <a:t>visiting like Facebook. The same thing happened when I was looking at auto</a:t>
            </a:r>
            <a:r>
              <a:rPr lang="en-US" sz="1200" b="0" i="0" u="none" strike="noStrike" kern="1200" baseline="0" dirty="0" smtClean="0">
                <a:solidFill>
                  <a:schemeClr val="tx1"/>
                </a:solidFill>
                <a:effectLst/>
                <a:latin typeface="+mn-lt"/>
                <a:ea typeface="+mn-ea"/>
                <a:cs typeface="+mn-cs"/>
              </a:rPr>
              <a:t> parts on my wife’s computer. She wasn’t happy getting </a:t>
            </a:r>
            <a:r>
              <a:rPr lang="en-US" sz="1200" b="0" i="0" u="none" strike="noStrike" kern="1200" baseline="0" dirty="0" err="1" smtClean="0">
                <a:solidFill>
                  <a:schemeClr val="tx1"/>
                </a:solidFill>
                <a:effectLst/>
                <a:latin typeface="+mn-lt"/>
                <a:ea typeface="+mn-ea"/>
                <a:cs typeface="+mn-cs"/>
              </a:rPr>
              <a:t>autozone</a:t>
            </a:r>
            <a:r>
              <a:rPr lang="en-US" sz="1200" b="0" i="0" u="none" strike="noStrike" kern="1200" baseline="0" dirty="0" smtClean="0">
                <a:solidFill>
                  <a:schemeClr val="tx1"/>
                </a:solidFill>
                <a:effectLst/>
                <a:latin typeface="+mn-lt"/>
                <a:ea typeface="+mn-ea"/>
                <a:cs typeface="+mn-cs"/>
              </a:rPr>
              <a:t> ads</a:t>
            </a:r>
            <a:r>
              <a:rPr lang="en-US" sz="1200" b="0" i="0" u="none" strike="noStrike" kern="1200" dirty="0" smtClean="0">
                <a:solidFill>
                  <a:schemeClr val="tx1"/>
                </a:solidFill>
                <a:effectLst/>
                <a:latin typeface="+mn-lt"/>
                <a:ea typeface="+mn-ea"/>
                <a:cs typeface="+mn-cs"/>
              </a:rPr>
              <a:t>. I’m sure most of you have some story where the marketing over-reach</a:t>
            </a:r>
            <a:r>
              <a:rPr lang="en-US" sz="1200" b="0" i="0" u="none" strike="noStrike" kern="1200" baseline="0" dirty="0" smtClean="0">
                <a:solidFill>
                  <a:schemeClr val="tx1"/>
                </a:solidFill>
                <a:effectLst/>
                <a:latin typeface="+mn-lt"/>
                <a:ea typeface="+mn-ea"/>
                <a:cs typeface="+mn-cs"/>
              </a:rPr>
              <a:t> bordered on creepy.</a:t>
            </a:r>
            <a:endParaRPr lang="en-US" sz="1200" b="0" i="0" u="none" strike="noStrike" kern="120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Ads </a:t>
            </a:r>
            <a:r>
              <a:rPr lang="en-US" sz="1200" b="0" i="0" u="none" strike="noStrike" kern="1200" dirty="0">
                <a:solidFill>
                  <a:schemeClr val="tx1"/>
                </a:solidFill>
                <a:effectLst/>
                <a:latin typeface="+mn-lt"/>
                <a:ea typeface="+mn-ea"/>
                <a:cs typeface="+mn-cs"/>
              </a:rPr>
              <a:t>can be targeted to you in several different ways. Some of the ways this happens include:</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Pixel based - where the site uses </a:t>
            </a:r>
            <a:r>
              <a:rPr lang="en-US" sz="1200" b="0" i="0" u="none" strike="noStrike" kern="1200" dirty="0" err="1">
                <a:solidFill>
                  <a:schemeClr val="tx1"/>
                </a:solidFill>
                <a:effectLst/>
                <a:latin typeface="+mn-lt"/>
                <a:ea typeface="+mn-ea"/>
                <a:cs typeface="+mn-cs"/>
              </a:rPr>
              <a:t>javascript</a:t>
            </a:r>
            <a:r>
              <a:rPr lang="en-US" sz="1200" b="0" i="0" u="none" strike="noStrike" kern="1200" dirty="0">
                <a:solidFill>
                  <a:schemeClr val="tx1"/>
                </a:solidFill>
                <a:effectLst/>
                <a:latin typeface="+mn-lt"/>
                <a:ea typeface="+mn-ea"/>
                <a:cs typeface="+mn-cs"/>
              </a:rPr>
              <a:t> to drop a cookie in your browser, and when you visit other sites where they’ve paid for ad time you’re served one of those ads.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List based - where a company pays the website you are on to show you their ads based on their email database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Account based - where ads are served to you based on your corporate IP range</a:t>
            </a:r>
          </a:p>
          <a:p>
            <a:pPr marL="0" indent="0">
              <a:buFont typeface="Arial" panose="020B0604020202020204" pitchFamily="34" charset="0"/>
              <a:buNone/>
            </a:pPr>
            <a:endParaRPr lang="en-US" sz="1200" b="0" i="0" u="none" strike="noStrike" kern="1200" dirty="0" smtClean="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smtClean="0">
                <a:solidFill>
                  <a:schemeClr val="tx1"/>
                </a:solidFill>
                <a:effectLst/>
                <a:latin typeface="+mn-lt"/>
                <a:ea typeface="+mn-ea"/>
                <a:cs typeface="+mn-cs"/>
              </a:rPr>
              <a:t>Of </a:t>
            </a:r>
            <a:r>
              <a:rPr lang="en-US" sz="1200" b="0" i="0" u="none" strike="noStrike" kern="1200" dirty="0">
                <a:solidFill>
                  <a:schemeClr val="tx1"/>
                </a:solidFill>
                <a:effectLst/>
                <a:latin typeface="+mn-lt"/>
                <a:ea typeface="+mn-ea"/>
                <a:cs typeface="+mn-cs"/>
              </a:rPr>
              <a:t>course, if you go to a vendor’s site and register for a white paper download, that may transition you from a cold prospect to a warm one depending on your prior interaction. Expect a follow up email and potentially a call.</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24</a:t>
            </a:fld>
            <a:endParaRPr lang="en-US"/>
          </a:p>
        </p:txBody>
      </p:sp>
    </p:spTree>
    <p:extLst>
      <p:ext uri="{BB962C8B-B14F-4D97-AF65-F5344CB8AC3E}">
        <p14:creationId xmlns:p14="http://schemas.microsoft.com/office/powerpoint/2010/main" val="718667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If you want to avoid or minimize tracking there are a few things you can do:</a:t>
            </a:r>
            <a:endParaRPr lang="en-US" b="0" dirty="0">
              <a:effectLst/>
            </a:endParaRPr>
          </a:p>
          <a:p>
            <a:pPr rtl="0"/>
            <a:r>
              <a:rPr lang="en-US" sz="1200" b="0" i="0" u="none" strike="noStrike" kern="1200" dirty="0">
                <a:solidFill>
                  <a:schemeClr val="tx1"/>
                </a:solidFill>
                <a:effectLst/>
                <a:latin typeface="+mn-lt"/>
                <a:ea typeface="+mn-ea"/>
                <a:cs typeface="+mn-cs"/>
              </a:rPr>
              <a:t> a. Either don’t open vendor emails, make sure graphics in HTML emails are not automatically downloaded, or turn off HTML email altogether (screen shot in Outlook?)</a:t>
            </a:r>
            <a:endParaRPr lang="en-US" b="0" dirty="0">
              <a:effectLst/>
            </a:endParaRPr>
          </a:p>
          <a:p>
            <a:pPr rtl="0"/>
            <a:r>
              <a:rPr lang="en-US" sz="1200" b="0" i="0" u="none" strike="noStrike" kern="1200" dirty="0">
                <a:solidFill>
                  <a:schemeClr val="tx1"/>
                </a:solidFill>
                <a:effectLst/>
                <a:latin typeface="+mn-lt"/>
                <a:ea typeface="+mn-ea"/>
                <a:cs typeface="+mn-cs"/>
              </a:rPr>
              <a:t> b. Visit sites directly vs clicking on an email link</a:t>
            </a:r>
            <a:endParaRPr lang="en-US" b="0" dirty="0">
              <a:effectLst/>
            </a:endParaRPr>
          </a:p>
          <a:p>
            <a:pPr rtl="0"/>
            <a:r>
              <a:rPr lang="en-US" sz="1200" b="0" i="0" u="none" strike="noStrike" kern="1200" dirty="0">
                <a:solidFill>
                  <a:schemeClr val="tx1"/>
                </a:solidFill>
                <a:effectLst/>
                <a:latin typeface="+mn-lt"/>
                <a:ea typeface="+mn-ea"/>
                <a:cs typeface="+mn-cs"/>
              </a:rPr>
              <a:t> c. Use ad blockers, EFF privacy badger, DNS blackholing like pi-hole, </a:t>
            </a:r>
            <a:r>
              <a:rPr lang="en-US" sz="1200" b="0" i="0" u="none" strike="noStrike" kern="1200" dirty="0" err="1">
                <a:solidFill>
                  <a:schemeClr val="tx1"/>
                </a:solidFill>
                <a:effectLst/>
                <a:latin typeface="+mn-lt"/>
                <a:ea typeface="+mn-ea"/>
                <a:cs typeface="+mn-cs"/>
              </a:rPr>
              <a:t>etc</a:t>
            </a:r>
            <a:endParaRPr lang="en-US" b="0" dirty="0">
              <a:effectLst/>
            </a:endParaRPr>
          </a:p>
          <a:p>
            <a:pPr rtl="0"/>
            <a:r>
              <a:rPr lang="en-US" sz="1200" b="0" i="0" u="none" strike="noStrike" kern="1200" dirty="0">
                <a:solidFill>
                  <a:schemeClr val="tx1"/>
                </a:solidFill>
                <a:effectLst/>
                <a:latin typeface="+mn-lt"/>
                <a:ea typeface="+mn-ea"/>
                <a:cs typeface="+mn-cs"/>
              </a:rPr>
              <a:t> d. Use browser settings to block and/or delete cookies regularly</a:t>
            </a:r>
            <a:endParaRPr lang="en-US" b="0" dirty="0">
              <a:effectLst/>
            </a:endParaRPr>
          </a:p>
          <a:p>
            <a:pPr rtl="0"/>
            <a:r>
              <a:rPr lang="en-US" sz="1200" b="0" i="0" u="none" strike="noStrike" kern="1200" dirty="0">
                <a:solidFill>
                  <a:schemeClr val="tx1"/>
                </a:solidFill>
                <a:effectLst/>
                <a:latin typeface="+mn-lt"/>
                <a:ea typeface="+mn-ea"/>
                <a:cs typeface="+mn-cs"/>
              </a:rPr>
              <a:t> e. Use incognito or private browsing mode</a:t>
            </a:r>
            <a:endParaRPr lang="en-US" b="0" dirty="0">
              <a:effectLst/>
            </a:endParaRPr>
          </a:p>
          <a:p>
            <a:pPr rtl="0"/>
            <a:r>
              <a:rPr lang="en-US" sz="1200" b="0" i="0" u="none" strike="noStrike" kern="1200" dirty="0">
                <a:solidFill>
                  <a:schemeClr val="tx1"/>
                </a:solidFill>
                <a:effectLst/>
                <a:latin typeface="+mn-lt"/>
                <a:ea typeface="+mn-ea"/>
                <a:cs typeface="+mn-cs"/>
              </a:rPr>
              <a:t> f. Just sign up for things with a fake email address!</a:t>
            </a:r>
            <a:endParaRPr lang="en-US" b="0" dirty="0">
              <a:effectLst/>
            </a:endParaRPr>
          </a:p>
          <a:p>
            <a:pPr rtl="0"/>
            <a:r>
              <a:rPr lang="en-US" sz="1200" b="0" i="0" u="none" strike="noStrike" kern="1200" dirty="0">
                <a:solidFill>
                  <a:schemeClr val="tx1"/>
                </a:solidFill>
                <a:effectLst/>
                <a:latin typeface="+mn-lt"/>
                <a:ea typeface="+mn-ea"/>
                <a:cs typeface="+mn-cs"/>
              </a:rPr>
              <a:t> g. Bypass registration - Ever taken a look at the source code for the download registration on a whitepaper? I've actually seen some pages include the redirect destination so you can bypass registration completely and just download it</a:t>
            </a:r>
            <a:r>
              <a:rPr lang="en-US" sz="1200" b="0" i="0" u="none" strike="noStrike" kern="1200" dirty="0" smtClean="0">
                <a:solidFill>
                  <a:schemeClr val="tx1"/>
                </a:solidFill>
                <a:effectLst/>
                <a:latin typeface="+mn-lt"/>
                <a:ea typeface="+mn-ea"/>
                <a:cs typeface="+mn-cs"/>
              </a:rPr>
              <a:t>. This</a:t>
            </a:r>
            <a:r>
              <a:rPr lang="en-US" sz="1200" b="0" i="0" u="none" strike="noStrike" kern="1200" baseline="0" dirty="0" smtClean="0">
                <a:solidFill>
                  <a:schemeClr val="tx1"/>
                </a:solidFill>
                <a:effectLst/>
                <a:latin typeface="+mn-lt"/>
                <a:ea typeface="+mn-ea"/>
                <a:cs typeface="+mn-cs"/>
              </a:rPr>
              <a:t> came in handy when I was investigating the company that the founders of a previous employer had started. They’d done some roll-your-own website development and hadn’t thought that one through.</a:t>
            </a:r>
            <a:endParaRPr lang="en-US" b="0" dirty="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25</a:t>
            </a:fld>
            <a:endParaRPr lang="en-US"/>
          </a:p>
        </p:txBody>
      </p:sp>
    </p:spTree>
    <p:extLst>
      <p:ext uri="{BB962C8B-B14F-4D97-AF65-F5344CB8AC3E}">
        <p14:creationId xmlns:p14="http://schemas.microsoft.com/office/powerpoint/2010/main" val="2757574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flip side of avoiding marketing trackers is that tracking can enable communications that are more relevant to YOU: I used to run a product security incident response team, and we used an email campaign platform for important customer notification emails. We could track who opened the email and who clicked to download the detailed notification, so we knew if an important customer hadn’t gotten the message we could ping their account team to make some personal contact.</a:t>
            </a:r>
            <a:endParaRPr lang="en-US" b="0" dirty="0">
              <a:effectLst/>
            </a:endParaRPr>
          </a:p>
          <a:p>
            <a:pPr rtl="0"/>
            <a:r>
              <a:rPr lang="en-US" b="0" dirty="0">
                <a:effectLst/>
              </a:rPr>
              <a:t> </a:t>
            </a:r>
          </a:p>
          <a:p>
            <a:pPr rtl="0"/>
            <a:r>
              <a:rPr lang="en-US" sz="1200" b="0" i="0" u="none" strike="noStrike" kern="1200" dirty="0">
                <a:solidFill>
                  <a:schemeClr val="tx1"/>
                </a:solidFill>
                <a:effectLst/>
                <a:latin typeface="+mn-lt"/>
                <a:ea typeface="+mn-ea"/>
                <a:cs typeface="+mn-cs"/>
              </a:rPr>
              <a:t>If marketers are more targeted in reaching their audience, you actually get higher quality content. A friend of mine told me, </a:t>
            </a:r>
            <a:r>
              <a:rPr lang="en-US" sz="1200" b="0" i="0" u="none" strike="noStrike" kern="1200" dirty="0" smtClean="0">
                <a:solidFill>
                  <a:schemeClr val="tx1"/>
                </a:solidFill>
                <a:effectLst/>
                <a:latin typeface="+mn-lt"/>
                <a:ea typeface="+mn-ea"/>
                <a:cs typeface="+mn-cs"/>
              </a:rPr>
              <a:t>“I’d </a:t>
            </a:r>
            <a:r>
              <a:rPr lang="en-US" sz="1200" b="0" i="0" u="none" strike="noStrike" kern="1200" dirty="0">
                <a:solidFill>
                  <a:schemeClr val="tx1"/>
                </a:solidFill>
                <a:effectLst/>
                <a:latin typeface="+mn-lt"/>
                <a:ea typeface="+mn-ea"/>
                <a:cs typeface="+mn-cs"/>
              </a:rPr>
              <a:t>rather see a Hak5 ad in my browser than an ad for diapers, but marketers can only do that if they track who you are. Amazon is also </a:t>
            </a:r>
            <a:r>
              <a:rPr lang="en-US" sz="1200" b="0" i="0" u="none" strike="noStrike" kern="1200" dirty="0" smtClean="0">
                <a:solidFill>
                  <a:schemeClr val="tx1"/>
                </a:solidFill>
                <a:effectLst/>
                <a:latin typeface="+mn-lt"/>
                <a:ea typeface="+mn-ea"/>
                <a:cs typeface="+mn-cs"/>
              </a:rPr>
              <a:t>amazing </a:t>
            </a:r>
            <a:r>
              <a:rPr lang="en-US" sz="1200" b="0" i="0" u="none" strike="noStrike" kern="1200" dirty="0">
                <a:solidFill>
                  <a:schemeClr val="tx1"/>
                </a:solidFill>
                <a:effectLst/>
                <a:latin typeface="+mn-lt"/>
                <a:ea typeface="+mn-ea"/>
                <a:cs typeface="+mn-cs"/>
              </a:rPr>
              <a:t>and can make better book recommendations than my local store because they know a lot about me – and that’s a value add to me</a:t>
            </a:r>
            <a:r>
              <a:rPr lang="en-US" sz="1200" b="0" i="0" u="none" strike="noStrike" kern="1200" dirty="0" smtClean="0">
                <a:solidFill>
                  <a:schemeClr val="tx1"/>
                </a:solidFill>
                <a:effectLst/>
                <a:latin typeface="+mn-lt"/>
                <a:ea typeface="+mn-ea"/>
                <a:cs typeface="+mn-cs"/>
              </a:rPr>
              <a:t>.”</a:t>
            </a:r>
            <a:endParaRPr lang="en-US" b="0" dirty="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26</a:t>
            </a:fld>
            <a:endParaRPr lang="en-US"/>
          </a:p>
        </p:txBody>
      </p:sp>
    </p:spTree>
    <p:extLst>
      <p:ext uri="{BB962C8B-B14F-4D97-AF65-F5344CB8AC3E}">
        <p14:creationId xmlns:p14="http://schemas.microsoft.com/office/powerpoint/2010/main" val="1340716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about Cold Calls? We call them “cold” because when the term originated the person calling you supposedly had no information about you or whether you’re a potential customer. This hasn’t been true for quite some time in the security industry. Every sales team has a list of target companies assigned to them based on multiple profile factors from Hoovers or other corporate databases and they're looking for people that work for their targets.</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27</a:t>
            </a:fld>
            <a:endParaRPr lang="en-US"/>
          </a:p>
        </p:txBody>
      </p:sp>
    </p:spTree>
    <p:extLst>
      <p:ext uri="{BB962C8B-B14F-4D97-AF65-F5344CB8AC3E}">
        <p14:creationId xmlns:p14="http://schemas.microsoft.com/office/powerpoint/2010/main" val="460702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Besides conference and website contacts, it's typical to use contact databases such as Data.com Connect (used to be Jigsaw), </a:t>
            </a:r>
            <a:r>
              <a:rPr lang="en-US" sz="1200" b="0" i="0" u="none" strike="noStrike" kern="1200" dirty="0" err="1" smtClean="0">
                <a:solidFill>
                  <a:schemeClr val="tx1"/>
                </a:solidFill>
                <a:effectLst/>
                <a:latin typeface="+mn-lt"/>
                <a:ea typeface="+mn-ea"/>
                <a:cs typeface="+mn-cs"/>
              </a:rPr>
              <a:t>DiscoverOrg</a:t>
            </a:r>
            <a:r>
              <a:rPr lang="en-US" sz="1200" b="0" i="0" u="none" strike="noStrike" kern="1200" dirty="0" smtClean="0">
                <a:solidFill>
                  <a:schemeClr val="tx1"/>
                </a:solidFill>
                <a:effectLst/>
                <a:latin typeface="+mn-lt"/>
                <a:ea typeface="+mn-ea"/>
                <a:cs typeface="+mn-cs"/>
              </a:rPr>
              <a:t>, LinkedIn, and others to find a contact’s details. (click) Some of these services will also scrape from job listings and take input from other salespeople who have worked with the organization to tell the subscriber some very specific internal details like organization structure, what systems they’ve purchased, and what they use in their software development lifecycle - from languages and build servers to orchestration.</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28</a:t>
            </a:fld>
            <a:endParaRPr lang="en-US"/>
          </a:p>
        </p:txBody>
      </p:sp>
    </p:spTree>
    <p:extLst>
      <p:ext uri="{BB962C8B-B14F-4D97-AF65-F5344CB8AC3E}">
        <p14:creationId xmlns:p14="http://schemas.microsoft.com/office/powerpoint/2010/main" val="2459103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All of these criteria will be used to sort and filter whether a specific vendor will target you and/or which sales team will target you.</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You will likely be categorized as a lead based on who you work for:</a:t>
            </a:r>
            <a:endParaRPr lang="en-US" b="0" dirty="0" smtClean="0">
              <a:effectLst/>
            </a:endParaRPr>
          </a:p>
          <a:p>
            <a:pPr rtl="0"/>
            <a:r>
              <a:rPr lang="en-US" sz="1200" b="0" i="0" u="none" strike="noStrike" kern="1200" dirty="0" smtClean="0">
                <a:solidFill>
                  <a:schemeClr val="tx1"/>
                </a:solidFill>
                <a:effectLst/>
                <a:latin typeface="+mn-lt"/>
                <a:ea typeface="+mn-ea"/>
                <a:cs typeface="+mn-cs"/>
              </a:rPr>
              <a:t> a. What is the annual revenue of your company?</a:t>
            </a:r>
            <a:endParaRPr lang="en-US" b="0" dirty="0" smtClean="0">
              <a:effectLst/>
            </a:endParaRPr>
          </a:p>
          <a:p>
            <a:pPr rtl="0"/>
            <a:r>
              <a:rPr lang="en-US" sz="1200" b="0" i="0" u="none" strike="noStrike" kern="1200" dirty="0" smtClean="0">
                <a:solidFill>
                  <a:schemeClr val="tx1"/>
                </a:solidFill>
                <a:effectLst/>
                <a:latin typeface="+mn-lt"/>
                <a:ea typeface="+mn-ea"/>
                <a:cs typeface="+mn-cs"/>
              </a:rPr>
              <a:t> b. Which region of the world do you live in / which part of the country?</a:t>
            </a:r>
            <a:endParaRPr lang="en-US" b="0" dirty="0" smtClean="0">
              <a:effectLst/>
            </a:endParaRPr>
          </a:p>
          <a:p>
            <a:pPr rtl="0"/>
            <a:r>
              <a:rPr lang="en-US" sz="1200" b="0" i="0" u="none" strike="noStrike" kern="1200" dirty="0" smtClean="0">
                <a:solidFill>
                  <a:schemeClr val="tx1"/>
                </a:solidFill>
                <a:effectLst/>
                <a:latin typeface="+mn-lt"/>
                <a:ea typeface="+mn-ea"/>
                <a:cs typeface="+mn-cs"/>
              </a:rPr>
              <a:t> c. Are you enterprise or carrier? In education or government?</a:t>
            </a:r>
            <a:endParaRPr lang="en-US" b="0" dirty="0" smtClean="0">
              <a:effectLst/>
            </a:endParaRPr>
          </a:p>
          <a:p>
            <a:pPr rtl="0"/>
            <a:r>
              <a:rPr lang="en-US" sz="1200" b="0" i="0" u="none" strike="noStrike" kern="1200" dirty="0" smtClean="0">
                <a:solidFill>
                  <a:schemeClr val="tx1"/>
                </a:solidFill>
                <a:effectLst/>
                <a:latin typeface="+mn-lt"/>
                <a:ea typeface="+mn-ea"/>
                <a:cs typeface="+mn-cs"/>
              </a:rPr>
              <a:t> d. Was there a news article about your company being breached recently?</a:t>
            </a:r>
            <a:endParaRPr lang="en-US" b="0" dirty="0" smtClean="0">
              <a:effectLst/>
            </a:endParaRPr>
          </a:p>
          <a:p>
            <a:pPr rtl="0"/>
            <a:r>
              <a:rPr lang="en-US" b="0" dirty="0" smtClean="0">
                <a:effectLst/>
              </a:rPr>
              <a:t> </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29</a:t>
            </a:fld>
            <a:endParaRPr lang="en-US"/>
          </a:p>
        </p:txBody>
      </p:sp>
    </p:spTree>
    <p:extLst>
      <p:ext uri="{BB962C8B-B14F-4D97-AF65-F5344CB8AC3E}">
        <p14:creationId xmlns:p14="http://schemas.microsoft.com/office/powerpoint/2010/main" val="4165092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You might not be the one with “purchasing authority”, but if you are technical you may be asked by the person with that authority to participate in a product evaluation, give requirements, or to make recommendations based on your expertise.</a:t>
            </a:r>
            <a:endParaRPr lang="en-US" b="0" dirty="0">
              <a:effectLst/>
            </a:endParaRPr>
          </a:p>
          <a:p>
            <a:pPr rtl="0"/>
            <a:r>
              <a:rPr lang="en-US" sz="1200" b="0" i="0" u="none" strike="noStrike" kern="1200" dirty="0">
                <a:solidFill>
                  <a:schemeClr val="tx1"/>
                </a:solidFill>
                <a:effectLst/>
                <a:latin typeface="+mn-lt"/>
                <a:ea typeface="+mn-ea"/>
                <a:cs typeface="+mn-cs"/>
              </a:rPr>
              <a:t>I believe that if you are aware of the tactics used through each phase of the sales process you can inoculate yourself against being taken advantage of and in some cases make vendors work for you.</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That’s John B. Dickson at RSA this year</a:t>
            </a:r>
            <a:endParaRPr lang="en-US" b="0" dirty="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3</a:t>
            </a:fld>
            <a:endParaRPr lang="en-US"/>
          </a:p>
        </p:txBody>
      </p:sp>
    </p:spTree>
    <p:extLst>
      <p:ext uri="{BB962C8B-B14F-4D97-AF65-F5344CB8AC3E}">
        <p14:creationId xmlns:p14="http://schemas.microsoft.com/office/powerpoint/2010/main" val="2362449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Unless you are very senior, like C-level, your "first contact” cold call will likely be from some kind of business development representative (BDR). Before they call you, you've been looked up in more than one contact database as well as on LinkedIn and likely a few social media platforms. Some companies give their BDRs subscriptions and training on</a:t>
            </a:r>
            <a:r>
              <a:rPr lang="en-US" baseline="0" dirty="0" smtClean="0"/>
              <a:t> a couple services</a:t>
            </a:r>
            <a:r>
              <a:rPr lang="en-US" dirty="0" smtClean="0"/>
              <a:t>,</a:t>
            </a:r>
            <a:r>
              <a:rPr lang="en-US" baseline="0" dirty="0" smtClean="0"/>
              <a:t> </a:t>
            </a:r>
            <a:r>
              <a:rPr lang="en-US" dirty="0" smtClean="0"/>
              <a:t>and I even know one team that has their own custom tools. They want to know how to approach you and what interests of yours to bring up to get you to lower your guard and have a conversation. This is essentially a social engineering pretext! Their job is to find out whether you might be a buyer and to get you to agree to a meeting.</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30</a:t>
            </a:fld>
            <a:endParaRPr lang="en-US"/>
          </a:p>
        </p:txBody>
      </p:sp>
    </p:spTree>
    <p:extLst>
      <p:ext uri="{BB962C8B-B14F-4D97-AF65-F5344CB8AC3E}">
        <p14:creationId xmlns:p14="http://schemas.microsoft.com/office/powerpoint/2010/main" val="2555846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Intelligence (OSINT) is used in the same way that "hackers" use it.</a:t>
            </a:r>
          </a:p>
          <a:p>
            <a:r>
              <a:rPr lang="en-US" dirty="0" smtClean="0"/>
              <a:t> </a:t>
            </a:r>
          </a:p>
          <a:p>
            <a:r>
              <a:rPr lang="en-US" dirty="0" smtClean="0"/>
              <a:t>Just the other day I was trying to find the email address of someone who worked for a target company for my sales director. I used the osintframework.com site by Justin </a:t>
            </a:r>
            <a:r>
              <a:rPr lang="en-US" dirty="0" err="1" smtClean="0"/>
              <a:t>Nordine</a:t>
            </a:r>
            <a:r>
              <a:rPr lang="en-US" dirty="0" smtClean="0"/>
              <a:t>, and it led me to the email </a:t>
            </a:r>
            <a:r>
              <a:rPr lang="en-US" dirty="0" err="1" smtClean="0"/>
              <a:t>permutator</a:t>
            </a:r>
            <a:r>
              <a:rPr lang="en-US" dirty="0" smtClean="0"/>
              <a:t> which allowed me to build common email address formats based on my target’s name. Now, I could have included all those email addresses in the BCC field of </a:t>
            </a:r>
            <a:r>
              <a:rPr lang="en-US" dirty="0" err="1" smtClean="0"/>
              <a:t>ahackern</a:t>
            </a:r>
            <a:r>
              <a:rPr lang="en-US" dirty="0" smtClean="0"/>
              <a:t> email, but instead I went to https://haveibeenpwned.com/ and checked to see if any of those showed up. Sure enough, one of them DID, so that was obviously the real address! There are MANY other tools there that can be used to find out information about you - my prospect!</a:t>
            </a:r>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31</a:t>
            </a:fld>
            <a:endParaRPr lang="en-US"/>
          </a:p>
        </p:txBody>
      </p:sp>
    </p:spTree>
    <p:extLst>
      <p:ext uri="{BB962C8B-B14F-4D97-AF65-F5344CB8AC3E}">
        <p14:creationId xmlns:p14="http://schemas.microsoft.com/office/powerpoint/2010/main" val="1004088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actually schedule that first meeting you'll be handed off to an inside sales or field sales rep who is likely to bring along someone like myself - a </a:t>
            </a:r>
            <a:r>
              <a:rPr lang="en-US" dirty="0" smtClean="0"/>
              <a:t>"solutions architect“- otherwise known as a senior</a:t>
            </a:r>
            <a:r>
              <a:rPr lang="en-US" baseline="0" dirty="0" smtClean="0"/>
              <a:t> </a:t>
            </a:r>
            <a:r>
              <a:rPr lang="en-US" dirty="0" smtClean="0"/>
              <a:t>sales engineer. On the surface, my job is to discover your technical requirements and describe or demo to you how the products I’m trying to sell will meet those requirements. However as the “technical” guy, it’s also my job to build rapport with you, watch out for land mines sown by competitors, and perhaps plant a few of my own. I have to keep in mind numerous competitive capabilities, and practice a number of communications skills sometimes called a “sales methodology”.</a:t>
            </a:r>
          </a:p>
        </p:txBody>
      </p:sp>
      <p:sp>
        <p:nvSpPr>
          <p:cNvPr id="4" name="Slide Number Placeholder 3"/>
          <p:cNvSpPr>
            <a:spLocks noGrp="1"/>
          </p:cNvSpPr>
          <p:nvPr>
            <p:ph type="sldNum" sz="quarter" idx="10"/>
          </p:nvPr>
        </p:nvSpPr>
        <p:spPr/>
        <p:txBody>
          <a:bodyPr/>
          <a:lstStyle/>
          <a:p>
            <a:fld id="{212F5979-8C06-42EA-8B33-795D42D3FE48}" type="slidenum">
              <a:rPr lang="en-US" smtClean="0"/>
              <a:t>33</a:t>
            </a:fld>
            <a:endParaRPr lang="en-US"/>
          </a:p>
        </p:txBody>
      </p:sp>
    </p:spTree>
    <p:extLst>
      <p:ext uri="{BB962C8B-B14F-4D97-AF65-F5344CB8AC3E}">
        <p14:creationId xmlns:p14="http://schemas.microsoft.com/office/powerpoint/2010/main" val="4047499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Sales methodologies are a set of techniques and skills that are based on the behaviors of successful salespeople. A specific methodology may be promoted within a company in an effort to make the sales team more effective and as a means of fostering the use of common terminology between their internal teams.  </a:t>
            </a:r>
          </a:p>
          <a:p>
            <a:r>
              <a:rPr lang="en-US" dirty="0" smtClean="0"/>
              <a:t>Most salespeople have been through some kind of training to identify personality types and to and build rapport based on what you say or do or what's on your desk.  The kind of methodology the salesperson and company are using may speak to what their goal is or what type of company they are. Do you get the hard pitch about why you need something they're selling with lots of FUD? Or do they do a lot of consultative listening in the process to make sure they get to your requirements, then propose something that meets those requirements? Most sales methodologies are about trying to understand your pain points, your buying process and psychology, where you are in the "buying cycle", and what's going to motivate you to buy something. This sounds a bit like social engineering, right? Hopefully the salesperson you're dealing with will be more concerned with identifying what your requirements are, meeting them, and delighting you such that you continue to do business with them in the future.</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34</a:t>
            </a:fld>
            <a:endParaRPr lang="en-US"/>
          </a:p>
        </p:txBody>
      </p:sp>
    </p:spTree>
    <p:extLst>
      <p:ext uri="{BB962C8B-B14F-4D97-AF65-F5344CB8AC3E}">
        <p14:creationId xmlns:p14="http://schemas.microsoft.com/office/powerpoint/2010/main" val="409850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One of my goals when I started researching this talk was to give you a decoder so you could tell what sales methodology the salesperson was using based on some of the common terms they were using. I looked at a variety of sales methodologies including the ones I was familiar with and some of the other industry leading ones that I wasn’t. (slide with Solution Selling, Customer Centric Selling, SPIN, NEAT, Sandler, Command of the Sale)</a:t>
            </a:r>
            <a:endParaRPr lang="en-US" b="0" dirty="0" smtClean="0">
              <a:effectLst/>
            </a:endParaRPr>
          </a:p>
          <a:p>
            <a:pPr rtl="0"/>
            <a:r>
              <a:rPr lang="en-US" sz="1200" b="0" i="0" u="none" strike="noStrike" kern="1200" dirty="0" smtClean="0">
                <a:solidFill>
                  <a:schemeClr val="tx1"/>
                </a:solidFill>
                <a:effectLst/>
                <a:latin typeface="+mn-lt"/>
                <a:ea typeface="+mn-ea"/>
                <a:cs typeface="+mn-cs"/>
              </a:rPr>
              <a:t>Unfortunately I failed at identifying specific terminology for many of them, at least not reliably,</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but did find that while they all had different ways of approaching things they all had a significant number of commonalities.</a:t>
            </a:r>
            <a:endParaRPr lang="en-US" b="0" dirty="0" smtClean="0">
              <a:effectLst/>
            </a:endParaRPr>
          </a:p>
          <a:p>
            <a:pPr rtl="0" fontAlgn="base"/>
            <a:r>
              <a:rPr lang="en-US" sz="1200" b="0" i="0" u="none" strike="noStrike" kern="1200" dirty="0" smtClean="0">
                <a:solidFill>
                  <a:schemeClr val="tx1"/>
                </a:solidFill>
                <a:effectLst/>
                <a:latin typeface="+mn-lt"/>
                <a:ea typeface="+mn-ea"/>
                <a:cs typeface="+mn-cs"/>
              </a:rPr>
              <a:t>1.</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Leading, Situation, or Problem Questions to get you to the point where you admit your “pain points” OR to help you realize you have them and keep them in the forefront of your mind like “So how do you communicate your organizational risk to management?”,  “How would you respond to a breach if it happened today?”, or “How much time do you spend on manual log analysis each day?”</a:t>
            </a:r>
          </a:p>
          <a:p>
            <a:pPr rtl="0" fontAlgn="base"/>
            <a:r>
              <a:rPr lang="en-US" sz="1200" b="0" i="0" u="none" strike="noStrike" kern="1200" dirty="0" smtClean="0">
                <a:solidFill>
                  <a:schemeClr val="tx1"/>
                </a:solidFill>
                <a:effectLst/>
                <a:latin typeface="+mn-lt"/>
                <a:ea typeface="+mn-ea"/>
                <a:cs typeface="+mn-cs"/>
              </a:rPr>
              <a:t>2. Open Ended Questions - to get you to describe your problems, like “Can you describe your software development life cycle for me?”</a:t>
            </a:r>
          </a:p>
          <a:p>
            <a:pPr rtl="0" fontAlgn="base"/>
            <a:r>
              <a:rPr lang="en-US" sz="1200" b="0" i="0" u="none" strike="noStrike" kern="1200" dirty="0" smtClean="0">
                <a:solidFill>
                  <a:schemeClr val="tx1"/>
                </a:solidFill>
                <a:effectLst/>
                <a:latin typeface="+mn-lt"/>
                <a:ea typeface="+mn-ea"/>
                <a:cs typeface="+mn-cs"/>
              </a:rPr>
              <a:t>3. Control Questions - to get specific information  for required capabilities like “How many branch locations do you have?” or “Are you using a TAXII threat feed?”</a:t>
            </a:r>
          </a:p>
          <a:p>
            <a:pPr rtl="0" fontAlgn="base"/>
            <a:r>
              <a:rPr lang="en-US" sz="1200" b="0" i="0" u="none" strike="noStrike" kern="1200" dirty="0" smtClean="0">
                <a:solidFill>
                  <a:schemeClr val="tx1"/>
                </a:solidFill>
                <a:effectLst/>
                <a:latin typeface="+mn-lt"/>
                <a:ea typeface="+mn-ea"/>
                <a:cs typeface="+mn-cs"/>
              </a:rPr>
              <a:t>4. Impact, Need-Payoff, or Implication questions to get you to discuss what could happen if you do or  don’t solve your problem like: “If your developers were writing code free of security defects how much faster could you deploy releases?” OR  “What was your estimated loss last year for those two breaches you didn’t detect?”</a:t>
            </a:r>
          </a:p>
          <a:p>
            <a:pPr rtl="0" fontAlgn="base"/>
            <a:r>
              <a:rPr lang="en-US" sz="1200" b="0" i="0" u="none" strike="noStrike" kern="1200" dirty="0" smtClean="0">
                <a:solidFill>
                  <a:schemeClr val="tx1"/>
                </a:solidFill>
                <a:effectLst/>
                <a:latin typeface="+mn-lt"/>
                <a:ea typeface="+mn-ea"/>
                <a:cs typeface="+mn-cs"/>
              </a:rPr>
              <a:t>5. Summary</a:t>
            </a:r>
            <a:r>
              <a:rPr lang="en-US" sz="1200" b="0" i="0" u="none" strike="noStrike" kern="1200" baseline="0" dirty="0" smtClean="0">
                <a:solidFill>
                  <a:schemeClr val="tx1"/>
                </a:solidFill>
                <a:effectLst/>
                <a:latin typeface="+mn-lt"/>
                <a:ea typeface="+mn-ea"/>
                <a:cs typeface="+mn-cs"/>
              </a:rPr>
              <a:t> – summarize and confirm what was just heard</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35</a:t>
            </a:fld>
            <a:endParaRPr lang="en-US"/>
          </a:p>
        </p:txBody>
      </p:sp>
    </p:spTree>
    <p:extLst>
      <p:ext uri="{BB962C8B-B14F-4D97-AF65-F5344CB8AC3E}">
        <p14:creationId xmlns:p14="http://schemas.microsoft.com/office/powerpoint/2010/main" val="1743282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Sales methodologies can actually help you figure out what your requirements are as part of a consultative sale, so don’t misunderstand me and think I’m saying they’re “evil” in any way. You should still talk openly to vendors, being as honest as you can or they won’t get a complete picture of what you need. Just talk to several at the same time since each one of them can help you uncover a puzzle piece that helps you make your final decision with more information. Just be aware that some of the questions might blur the lines into social engineering.</a:t>
            </a:r>
          </a:p>
          <a:p>
            <a:r>
              <a:rPr lang="en-US" sz="1200" b="0" i="0" u="none" strike="noStrike" kern="1200" dirty="0" smtClean="0">
                <a:solidFill>
                  <a:schemeClr val="tx1"/>
                </a:solidFill>
                <a:effectLst/>
                <a:latin typeface="+mn-lt"/>
                <a:ea typeface="+mn-ea"/>
                <a:cs typeface="+mn-cs"/>
              </a:rPr>
              <a:t>Common social engineering tactics to get you to buy ARE built into many sales methodologies. Yes, sometimes aspects of these can actually benefit you, but it's mostly subtle psychology to get you to buy. Here are some of the social engineering tactics used:</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36</a:t>
            </a:fld>
            <a:endParaRPr lang="en-US"/>
          </a:p>
        </p:txBody>
      </p:sp>
    </p:spTree>
    <p:extLst>
      <p:ext uri="{BB962C8B-B14F-4D97-AF65-F5344CB8AC3E}">
        <p14:creationId xmlns:p14="http://schemas.microsoft.com/office/powerpoint/2010/main" val="393326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 Fear of missing out “FOMO” - Pushing through action paralysis and using your “fear of missing out “FOMO” by setting limited time pricing or scarcity / exclusivity of the product.</a:t>
            </a:r>
            <a:endParaRPr lang="en-US" b="0" dirty="0" smtClean="0">
              <a:effectLst/>
            </a:endParaRPr>
          </a:p>
          <a:p>
            <a:pPr rtl="0"/>
            <a:r>
              <a:rPr lang="en-US" sz="1200" b="0" i="0" u="none" strike="noStrike" kern="1200" dirty="0" smtClean="0">
                <a:solidFill>
                  <a:schemeClr val="tx1"/>
                </a:solidFill>
                <a:effectLst/>
                <a:latin typeface="+mn-lt"/>
                <a:ea typeface="+mn-ea"/>
                <a:cs typeface="+mn-cs"/>
              </a:rPr>
              <a:t>b. Reciprocity - something for free like </a:t>
            </a:r>
            <a:r>
              <a:rPr lang="en-US" sz="1200" b="0" i="0" u="none" strike="noStrike" kern="1200" dirty="0" err="1" smtClean="0">
                <a:solidFill>
                  <a:schemeClr val="tx1"/>
                </a:solidFill>
                <a:effectLst/>
                <a:latin typeface="+mn-lt"/>
                <a:ea typeface="+mn-ea"/>
                <a:cs typeface="+mn-cs"/>
              </a:rPr>
              <a:t>Blackhat</a:t>
            </a:r>
            <a:r>
              <a:rPr lang="en-US" sz="1200" b="0" i="0" u="none" strike="noStrike" kern="1200" dirty="0" smtClean="0">
                <a:solidFill>
                  <a:schemeClr val="tx1"/>
                </a:solidFill>
                <a:effectLst/>
                <a:latin typeface="+mn-lt"/>
                <a:ea typeface="+mn-ea"/>
                <a:cs typeface="+mn-cs"/>
              </a:rPr>
              <a:t> tickets or free maintenance for two years - setting up a quid-pro-quo</a:t>
            </a:r>
            <a:endParaRPr lang="en-US" b="0" dirty="0" smtClean="0">
              <a:effectLst/>
            </a:endParaRPr>
          </a:p>
          <a:p>
            <a:pPr rtl="0"/>
            <a:r>
              <a:rPr lang="en-US" sz="1200" b="0" i="0" u="none" strike="noStrike" kern="1200" dirty="0" smtClean="0">
                <a:solidFill>
                  <a:schemeClr val="tx1"/>
                </a:solidFill>
                <a:effectLst/>
                <a:latin typeface="+mn-lt"/>
                <a:ea typeface="+mn-ea"/>
                <a:cs typeface="+mn-cs"/>
              </a:rPr>
              <a:t>c. Success Criteria - Getting agreement that once your success criteria are demonstrated that it's a "win". That way you feel uncomfortable if you don't award them the business. It's almost a quid-pro-quo. That said, you better KNOW your success criteria!</a:t>
            </a:r>
            <a:endParaRPr lang="en-US" b="0" dirty="0" smtClean="0">
              <a:effectLst/>
            </a:endParaRPr>
          </a:p>
          <a:p>
            <a:pPr rtl="0"/>
            <a:r>
              <a:rPr lang="en-US" sz="1200" b="0" i="0" u="none" strike="noStrike" kern="1200" dirty="0" smtClean="0">
                <a:solidFill>
                  <a:schemeClr val="tx1"/>
                </a:solidFill>
                <a:effectLst/>
                <a:latin typeface="+mn-lt"/>
                <a:ea typeface="+mn-ea"/>
                <a:cs typeface="+mn-cs"/>
              </a:rPr>
              <a:t>d. Competitive differentiation - showing how they're better or different, highlighting strengths and shortcomings, also pointing out competitor weaknesses</a:t>
            </a:r>
            <a:endParaRPr lang="en-US" b="0" dirty="0" smtClean="0">
              <a:effectLst/>
            </a:endParaRPr>
          </a:p>
          <a:p>
            <a:pPr rtl="0"/>
            <a:r>
              <a:rPr lang="en-US" sz="1200" b="0" i="0" u="none" strike="noStrike" kern="1200" dirty="0" smtClean="0">
                <a:solidFill>
                  <a:schemeClr val="tx1"/>
                </a:solidFill>
                <a:effectLst/>
                <a:latin typeface="+mn-lt"/>
                <a:ea typeface="+mn-ea"/>
                <a:cs typeface="+mn-cs"/>
              </a:rPr>
              <a:t>e. Inoculating a prospect (you) against tactics used by the presenting vendor’s competitors so you recognize the sales tactic the competitor is using and think it's shady, whether it actually is or not. This is also known as the "inoculation effect"</a:t>
            </a:r>
            <a:endParaRPr lang="en-US" b="0" dirty="0" smtClean="0">
              <a:effectLst/>
            </a:endParaRPr>
          </a:p>
          <a:p>
            <a:pPr rtl="0"/>
            <a:r>
              <a:rPr lang="en-US" sz="1200" b="0" i="0" u="none" strike="noStrike" kern="1200" dirty="0" smtClean="0">
                <a:solidFill>
                  <a:schemeClr val="tx1"/>
                </a:solidFill>
                <a:effectLst/>
                <a:latin typeface="+mn-lt"/>
                <a:ea typeface="+mn-ea"/>
                <a:cs typeface="+mn-cs"/>
              </a:rPr>
              <a:t>f. Promoting "instant gratification" through quick start / arrivals, fast shipping, turnkey services, etc.</a:t>
            </a:r>
            <a:endParaRPr lang="en-US" b="0" dirty="0" smtClean="0">
              <a:effectLst/>
            </a:endParaRPr>
          </a:p>
          <a:p>
            <a:pPr rtl="0"/>
            <a:r>
              <a:rPr lang="en-US" sz="1200" b="0" i="0" u="none" strike="noStrike" kern="1200" dirty="0" smtClean="0">
                <a:solidFill>
                  <a:schemeClr val="tx1"/>
                </a:solidFill>
                <a:effectLst/>
                <a:latin typeface="+mn-lt"/>
                <a:ea typeface="+mn-ea"/>
                <a:cs typeface="+mn-cs"/>
              </a:rPr>
              <a:t>g. Left digit manipulation - making the price look lower by manipulating the "left digit" - ex: 1999 vs 2000</a:t>
            </a:r>
            <a:endParaRPr lang="en-US" b="0" dirty="0" smtClean="0">
              <a:effectLst/>
            </a:endParaRPr>
          </a:p>
          <a:p>
            <a:pPr rtl="0"/>
            <a:r>
              <a:rPr lang="en-US" sz="1200" b="0" i="0" u="none" strike="noStrike" kern="1200" dirty="0" smtClean="0">
                <a:solidFill>
                  <a:schemeClr val="tx1"/>
                </a:solidFill>
                <a:effectLst/>
                <a:latin typeface="+mn-lt"/>
                <a:ea typeface="+mn-ea"/>
                <a:cs typeface="+mn-cs"/>
              </a:rPr>
              <a:t>h. Limited options - Providing flexibility but not too many options that will confuse you, pricing bundles make it easier to buy.</a:t>
            </a:r>
            <a:endParaRPr lang="en-US" b="0" dirty="0" smtClean="0">
              <a:effectLst/>
            </a:endParaRPr>
          </a:p>
          <a:p>
            <a:pPr rtl="0"/>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 FUD! - sowing Fear, Uncertainty, and Doubt</a:t>
            </a:r>
            <a:endParaRPr lang="en-US" b="0" dirty="0" smtClean="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37</a:t>
            </a:fld>
            <a:endParaRPr lang="en-US"/>
          </a:p>
        </p:txBody>
      </p:sp>
    </p:spTree>
    <p:extLst>
      <p:ext uri="{BB962C8B-B14F-4D97-AF65-F5344CB8AC3E}">
        <p14:creationId xmlns:p14="http://schemas.microsoft.com/office/powerpoint/2010/main" val="3558297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Competitive Intelligence is critical to the sales process in the same way that anyone going into battle needs to understand their enemy. </a:t>
            </a:r>
          </a:p>
          <a:p>
            <a:r>
              <a:rPr lang="en-US" dirty="0" smtClean="0"/>
              <a:t>There are whole teams in some companies that build competitive intelligence from open sources. As you would expect, just about every company has a competitive intelligence database or battle cards that describe the capabilities of competitors. It includes the vendor strengths and weaknesses versus that specific competitor and typically predefined “trap questions" to get a prospect thinking about the competitor's products deficiencies. You can’t necessarily trust what you hear about a competitor from the vendor you are dealing with as their intelligence may be dated, or colored with their particular prejudice or lack of understanding.</a:t>
            </a:r>
          </a:p>
          <a:p>
            <a:r>
              <a:rPr lang="en-US" dirty="0" smtClean="0"/>
              <a:t> How is this competitive intelligence gathered besides off the Internet?</a:t>
            </a:r>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38</a:t>
            </a:fld>
            <a:endParaRPr lang="en-US"/>
          </a:p>
        </p:txBody>
      </p:sp>
    </p:spTree>
    <p:extLst>
      <p:ext uri="{BB962C8B-B14F-4D97-AF65-F5344CB8AC3E}">
        <p14:creationId xmlns:p14="http://schemas.microsoft.com/office/powerpoint/2010/main" val="377256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conferences, booths are staked out by competitive intel gathering staff or product managers who listen to demos given to prospects and sometimes engage in direct conversation - sometimes overt, sometimes not. It’s crazy how much information you can directly get from a competitor that wants to tell you how much better their product is than yours!</a:t>
            </a:r>
          </a:p>
          <a:p>
            <a:r>
              <a:rPr lang="en-US" dirty="0" smtClean="0"/>
              <a:t>New employees may bring with them old confidential material that they hand over, or discuss with their new employer.. Most companies have clauses about not keeping documents, but this is largely ignored with few repercussions. This isn’t the most ethical thing, but it happens.</a:t>
            </a:r>
          </a:p>
          <a:p>
            <a:r>
              <a:rPr lang="en-US" dirty="0" smtClean="0"/>
              <a:t>Customers who have been called upon by the competition will sometimes share pricing and roadmaps from their competitors. This can be an attempt at leverage, but if you've developed a "champion" in the account this can just be because they're being "friendly". Seeing your product replaced means they made a poor decision previously.</a:t>
            </a:r>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39</a:t>
            </a:fld>
            <a:endParaRPr lang="en-US"/>
          </a:p>
        </p:txBody>
      </p:sp>
    </p:spTree>
    <p:extLst>
      <p:ext uri="{BB962C8B-B14F-4D97-AF65-F5344CB8AC3E}">
        <p14:creationId xmlns:p14="http://schemas.microsoft.com/office/powerpoint/2010/main" val="429985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smtClean="0">
                <a:effectLst/>
              </a:rPr>
              <a:t>For a vendor’s most aggressive competitors it’s not unusual to acquire the competitor gear to test in a lab to uncover weaknesses or to determine what features you need to develop to match theirs. The competitor isn’t going to sell anything outright, so it’s typical to offer a highly discounted “swap-out” to a prospect where the vendor gets the competitor gear as a condition of the sale. Vendors may also go through a reseller partner who sells competing products or gray market vendors who sometimes sell fully licensed gear.</a:t>
            </a:r>
          </a:p>
          <a:p>
            <a:pPr rtl="0"/>
            <a:endParaRPr lang="en-US" b="0" dirty="0" smtClean="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40</a:t>
            </a:fld>
            <a:endParaRPr lang="en-US"/>
          </a:p>
        </p:txBody>
      </p:sp>
    </p:spTree>
    <p:extLst>
      <p:ext uri="{BB962C8B-B14F-4D97-AF65-F5344CB8AC3E}">
        <p14:creationId xmlns:p14="http://schemas.microsoft.com/office/powerpoint/2010/main" val="2854113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 get started, I’d like you to think about the last evaluation or purchase process you were involved in, whether it was professional or personal. Think about the vendor interactions you had. Keep that experience in your head as I describe the common practices and tactics used throughout the sales process and hopefully you’ll be able to spot how they were used.</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4</a:t>
            </a:fld>
            <a:endParaRPr lang="en-US"/>
          </a:p>
        </p:txBody>
      </p:sp>
    </p:spTree>
    <p:extLst>
      <p:ext uri="{BB962C8B-B14F-4D97-AF65-F5344CB8AC3E}">
        <p14:creationId xmlns:p14="http://schemas.microsoft.com/office/powerpoint/2010/main" val="949340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you might be required to buy through a Requests for Information or Requests for Proposal process mandated by your procurement department. That quick purchase of your favored vendor’s product just turned into a multi-week process of writing an RFP, evaluating proposals and testing the top contenders. This experience is not necessarily bad, especially if you know what your requirements are, and there IS a chance that you’ll uncover something you didn’t know.</a:t>
            </a:r>
          </a:p>
          <a:p>
            <a:r>
              <a:rPr lang="en-US" dirty="0" smtClean="0"/>
              <a:t>The first vendor you deal with (or your favored vendor) will want to "help" you with the RFP if their sales team or SE has half a brain. The objective here is to produce a laundry list of items that all vendors should support as well as introduce trap-setting requirements. These are requirements that point out deficiencies (from the vendor perspective) in the competing vendor's solution. It’s up to you to weigh whether they ARE they deficiencies for you.</a:t>
            </a:r>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41</a:t>
            </a:fld>
            <a:endParaRPr lang="en-US"/>
          </a:p>
        </p:txBody>
      </p:sp>
    </p:spTree>
    <p:extLst>
      <p:ext uri="{BB962C8B-B14F-4D97-AF65-F5344CB8AC3E}">
        <p14:creationId xmlns:p14="http://schemas.microsoft.com/office/powerpoint/2010/main" val="2368837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know that Vendors HATE responding to RFPs as much as you hate writing them. Yes, they do. Mostly because sales needs interdepartmental participation to complete them as they are technical and involved. Most companies willing to reply to RFPs will have a defined process and standardized copies of necessary docs like Security Surveys and Certs to aid their effort. Not every vendor is going to respond to the proposal if the initial investment amount or future expansion opportunities are not worth the overhead of doing so. Don't count on the vendor with the best solution necessarily replying if the potential revenue isn’t large enough for them.</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42</a:t>
            </a:fld>
            <a:endParaRPr lang="en-US"/>
          </a:p>
        </p:txBody>
      </p:sp>
    </p:spTree>
    <p:extLst>
      <p:ext uri="{BB962C8B-B14F-4D97-AF65-F5344CB8AC3E}">
        <p14:creationId xmlns:p14="http://schemas.microsoft.com/office/powerpoint/2010/main" val="2931928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you got through the RFP process and you've selected your top vendors to evaluate.  Our next phase is “The Investigation" </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43</a:t>
            </a:fld>
            <a:endParaRPr lang="en-US"/>
          </a:p>
        </p:txBody>
      </p:sp>
    </p:spTree>
    <p:extLst>
      <p:ext uri="{BB962C8B-B14F-4D97-AF65-F5344CB8AC3E}">
        <p14:creationId xmlns:p14="http://schemas.microsoft.com/office/powerpoint/2010/main" val="953547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people opt to do a “Bakeoff" or multi-vendor test, or</a:t>
            </a:r>
            <a:r>
              <a:rPr lang="en-US" baseline="0" dirty="0" smtClean="0"/>
              <a:t> sometimes just try their top vendor in a </a:t>
            </a:r>
            <a:r>
              <a:rPr lang="en-US" dirty="0" smtClean="0"/>
              <a:t>"Proof of Concept" or "Proof of Value"</a:t>
            </a:r>
          </a:p>
          <a:p>
            <a:r>
              <a:rPr lang="en-US" dirty="0" smtClean="0"/>
              <a:t>But you have</a:t>
            </a:r>
            <a:r>
              <a:rPr lang="en-US" baseline="0" dirty="0" smtClean="0"/>
              <a:t> to ask- d</a:t>
            </a:r>
            <a:r>
              <a:rPr lang="en-US" dirty="0" smtClean="0"/>
              <a:t>o you know much about the technology you’re attempting to select? We've all read up on a topic pretty quickly and gotten enough knowledge to be "dangerous". Our ability to read RFCs and technical papers serves us well for the most part, but we may miss some of the deep knowledge and corner-case stuff if we're new to a particular product category.</a:t>
            </a:r>
            <a:endParaRPr lang="en-US" baseline="0" dirty="0" smtClean="0"/>
          </a:p>
          <a:p>
            <a:r>
              <a:rPr lang="en-US" dirty="0" smtClean="0"/>
              <a:t>To come up with a test plan you may look at industry "studies" and ask a vendor or two for their recommendations, right?</a:t>
            </a:r>
          </a:p>
          <a:p>
            <a:r>
              <a:rPr lang="en-US" dirty="0" smtClean="0"/>
              <a:t>Similar to RFPs, vendors who are on the ball will want to position their test plan. If you receive a test plan template from multiple vendors the differences may be where the vendor shortcomings *may* lie. Are those test cases realistic threats though? Are they things you really care about?</a:t>
            </a:r>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44</a:t>
            </a:fld>
            <a:endParaRPr lang="en-US"/>
          </a:p>
        </p:txBody>
      </p:sp>
    </p:spTree>
    <p:extLst>
      <p:ext uri="{BB962C8B-B14F-4D97-AF65-F5344CB8AC3E}">
        <p14:creationId xmlns:p14="http://schemas.microsoft.com/office/powerpoint/2010/main" val="34398701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Demos and Proof of Concept testing are usually optimized (or sometimes rigged) to the best possible vendor scenario so they can be successful and done quickly in order to get to a sale. So ask yourself - if a test application, test tools, or generated test traffic was selected, who selected it and why? It may be legitimately hard to test a "real world" scenario so the vendor test can be a realistic compromise. Short of a full implementation try to check out third party stories and references, case studies, or introduce your own data sets and traffic where possible.</a:t>
            </a:r>
          </a:p>
          <a:p>
            <a:r>
              <a:rPr lang="en-US" dirty="0" smtClean="0"/>
              <a:t>Yes, vendors actually optimize their code to produce the best results in specific industry tests or benchmarks, even if those tests are not realistic.. You may find their product doesn't perform like it did in the </a:t>
            </a:r>
            <a:r>
              <a:rPr lang="en-US" dirty="0" err="1" smtClean="0"/>
              <a:t>PoC</a:t>
            </a:r>
            <a:r>
              <a:rPr lang="en-US" dirty="0" smtClean="0"/>
              <a:t> when you get to the production implementation.</a:t>
            </a:r>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45</a:t>
            </a:fld>
            <a:endParaRPr lang="en-US"/>
          </a:p>
        </p:txBody>
      </p:sp>
    </p:spTree>
    <p:extLst>
      <p:ext uri="{BB962C8B-B14F-4D97-AF65-F5344CB8AC3E}">
        <p14:creationId xmlns:p14="http://schemas.microsoft.com/office/powerpoint/2010/main" val="12406676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you’re making your product selection sometimes it’s useful to refer to vendor awards, magazine</a:t>
            </a:r>
            <a:r>
              <a:rPr lang="en-US" baseline="0" dirty="0" smtClean="0"/>
              <a:t> awards</a:t>
            </a:r>
            <a:r>
              <a:rPr lang="en-US" dirty="0" smtClean="0"/>
              <a:t>, or research studies to determine who has a good product and who leads the market in vision, execution, reliability, etc. The dirty secret about these is that they are not always objective. How was the research funded? Who did the evaluations? Did the vendor have to pay to participate?</a:t>
            </a:r>
            <a:r>
              <a:rPr lang="en-US" dirty="0" smtClean="0"/>
              <a:t> In many cases to even participate in the study it’s “pay for play”, where the companies included pay fees. It’s hard for a small company with a great product to get in on this action. </a:t>
            </a:r>
            <a:endParaRPr lang="en-US" dirty="0" smtClean="0"/>
          </a:p>
          <a:p>
            <a:r>
              <a:rPr lang="en-US" dirty="0" smtClean="0"/>
              <a:t>Companies that sell the reports they produce to consumers tend to be a bit more objective than the reports directly funded by a vendor. However, if the evaluation was not done by an expert in the space they can fall victim to all the same competitive intelligence issues that you as a consumer will. Plus, the companies involved typically have the ability to review the report before it’s issued to “correct” any inaccurate information and do the best they can to spin any damaging information. Yes, the companies with top billing in an evaluation likely DO have a good product, but testing is not as independent as you might think. Any of the top few companies may all meet your needs,</a:t>
            </a:r>
            <a:r>
              <a:rPr lang="en-US" baseline="0" dirty="0" smtClean="0"/>
              <a:t> but also consider those not on the list.</a:t>
            </a:r>
            <a:endParaRPr lang="en-US" dirty="0" smtClean="0"/>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46</a:t>
            </a:fld>
            <a:endParaRPr lang="en-US"/>
          </a:p>
        </p:txBody>
      </p:sp>
    </p:spTree>
    <p:extLst>
      <p:ext uri="{BB962C8B-B14F-4D97-AF65-F5344CB8AC3E}">
        <p14:creationId xmlns:p14="http://schemas.microsoft.com/office/powerpoint/2010/main" val="32065014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"independent test lab" studies are commissioned by a vendor because there isn’t a study reviewing their product category. Their goal is to prove that someone other than them tested and verified performance or features. In my personal experience, these test labs can be independent when dealing with "normal" stuff, but if the vendor has anything a little proprietary or outside of their norm they'll just ask the vendor for their test plan. The tests run may not represent what your real production requirements are. As a vendor, I've had to write the test plan, send a technician to build a system and execute the test plan, and the “lab” just wrote up a report of what we tested! In one instance I had one of these labs come back to me to tell me that another vendor beat my numbers and that they’d be willing to allow me to pay to re-test my product with the competitor test cases to try and show equivalent performance. They were practically blackmailing me into paying for another test event.</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47</a:t>
            </a:fld>
            <a:endParaRPr lang="en-US"/>
          </a:p>
        </p:txBody>
      </p:sp>
    </p:spTree>
    <p:extLst>
      <p:ext uri="{BB962C8B-B14F-4D97-AF65-F5344CB8AC3E}">
        <p14:creationId xmlns:p14="http://schemas.microsoft.com/office/powerpoint/2010/main" val="34757346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atypical</a:t>
            </a:r>
            <a:r>
              <a:rPr lang="en-US" baseline="0" dirty="0" smtClean="0"/>
              <a:t> for a vendor to tout a </a:t>
            </a:r>
            <a:r>
              <a:rPr lang="en-US" dirty="0" smtClean="0"/>
              <a:t>standards compliance item that may not really be important to you and make it sound like the other vendor is completely deficient if they don't have it. What if it doesn't really matter in your business? I used to hear "FIPS" being touted a lot, but it wasn't relevant for enterprise customers, and they weren't getting the specific hardware and software that made up the FIPS configuration anyways.</a:t>
            </a:r>
          </a:p>
          <a:p>
            <a:r>
              <a:rPr lang="en-US" dirty="0" smtClean="0"/>
              <a:t>Some "Certifications" like Common Criteria, FIPS, or ICSA sound great on paper, but you really have to look at what was tested.</a:t>
            </a:r>
          </a:p>
          <a:p>
            <a:pPr marL="171450" indent="-171450">
              <a:buFont typeface="Arial" panose="020B0604020202020204" pitchFamily="34" charset="0"/>
              <a:buChar char="•"/>
            </a:pPr>
            <a:r>
              <a:rPr lang="en-US" dirty="0" smtClean="0"/>
              <a:t>What was the scope of the testing? One vendor I used to work for achieved Common Criteria, but it was only for the administrative interface and didn't cover the actual services provided by the box.</a:t>
            </a:r>
          </a:p>
          <a:p>
            <a:pPr marL="171450" indent="-171450">
              <a:buFont typeface="Arial" panose="020B0604020202020204" pitchFamily="34" charset="0"/>
              <a:buChar char="•"/>
            </a:pPr>
            <a:r>
              <a:rPr lang="en-US" dirty="0" smtClean="0"/>
              <a:t>Another vendor I used to work for had a competitor who bragged about their Common Criteria certification, but because there was no standard criteria for the device type a custom "target of evaluation" was created. The target was woefully incomplete and didn't survive the competitive lab testing that I did in-house. It was fun watching their primary AND HA boxes rebooting as the result of a single command.</a:t>
            </a:r>
          </a:p>
          <a:p>
            <a:pPr marL="171450" indent="-171450">
              <a:buFont typeface="Arial" panose="020B0604020202020204" pitchFamily="34" charset="0"/>
              <a:buChar char="•"/>
            </a:pPr>
            <a:r>
              <a:rPr lang="en-US" dirty="0" smtClean="0"/>
              <a:t>A vendor’s marketing team will promote a certification, but these certifications are typically granted just for one specific release of hardware and software and does not carry over to the new releases that came out over the last YEAR or more that it took to get the certification.</a:t>
            </a:r>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48</a:t>
            </a:fld>
            <a:endParaRPr lang="en-US"/>
          </a:p>
        </p:txBody>
      </p:sp>
    </p:spTree>
    <p:extLst>
      <p:ext uri="{BB962C8B-B14F-4D97-AF65-F5344CB8AC3E}">
        <p14:creationId xmlns:p14="http://schemas.microsoft.com/office/powerpoint/2010/main" val="3266135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After this long cautionary tale, working with a vendor without getting taken may seem like a daunting task. However, there are some things that you can do to avoid making a bad decision. </a:t>
            </a:r>
          </a:p>
        </p:txBody>
      </p:sp>
      <p:sp>
        <p:nvSpPr>
          <p:cNvPr id="4" name="Slide Number Placeholder 3"/>
          <p:cNvSpPr>
            <a:spLocks noGrp="1"/>
          </p:cNvSpPr>
          <p:nvPr>
            <p:ph type="sldNum" sz="quarter" idx="10"/>
          </p:nvPr>
        </p:nvSpPr>
        <p:spPr/>
        <p:txBody>
          <a:bodyPr/>
          <a:lstStyle/>
          <a:p>
            <a:fld id="{212F5979-8C06-42EA-8B33-795D42D3FE48}" type="slidenum">
              <a:rPr lang="en-US" smtClean="0"/>
              <a:t>49</a:t>
            </a:fld>
            <a:endParaRPr lang="en-US"/>
          </a:p>
        </p:txBody>
      </p:sp>
    </p:spTree>
    <p:extLst>
      <p:ext uri="{BB962C8B-B14F-4D97-AF65-F5344CB8AC3E}">
        <p14:creationId xmlns:p14="http://schemas.microsoft.com/office/powerpoint/2010/main" val="695021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to understand and rank your requirements before talking to a vendor. Talk to the end users to find out what they need and what real risks you are trying to manage. See if anyone on your team has background or experience in the product category. Know your critical requirements going in if you can, and use those to generate your evaluation criteria. You CAN listen to the vendors in the discovery process and you may learn about some requirements you hadn’t considered. As you discover new things just evaluate them independently.</a:t>
            </a:r>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50</a:t>
            </a:fld>
            <a:endParaRPr lang="en-US"/>
          </a:p>
        </p:txBody>
      </p:sp>
    </p:spTree>
    <p:extLst>
      <p:ext uri="{BB962C8B-B14F-4D97-AF65-F5344CB8AC3E}">
        <p14:creationId xmlns:p14="http://schemas.microsoft.com/office/powerpoint/2010/main" val="4280760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 Patrick McNeil, and not that you’d know it, but I’m actually an introvert and an INTJ on the Meyers-Briggs scale. My wife calls me an absent minded professor because I can get completely consumed by things and can be oblivious to my surroundings. I have way too many browser tabs open in my brain and I’m afflicted by a backlog of technical projects.</a:t>
            </a:r>
            <a:endParaRPr lang="en-US" b="0" dirty="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5</a:t>
            </a:fld>
            <a:endParaRPr lang="en-US"/>
          </a:p>
        </p:txBody>
      </p:sp>
    </p:spTree>
    <p:extLst>
      <p:ext uri="{BB962C8B-B14F-4D97-AF65-F5344CB8AC3E}">
        <p14:creationId xmlns:p14="http://schemas.microsoft.com/office/powerpoint/2010/main" val="878632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metrics in advance. How will you gauge whether the product is successfully doing what it's supposed to do in testing? In production? Do you have a way to measure its success externally, or must you rely on the vendor's report? That might be fine, but make sure they can support what you want to track.</a:t>
            </a:r>
          </a:p>
          <a:p>
            <a:r>
              <a:rPr lang="en-US" dirty="0" smtClean="0"/>
              <a:t> </a:t>
            </a:r>
          </a:p>
          <a:p>
            <a:r>
              <a:rPr lang="en-US" dirty="0" smtClean="0"/>
              <a:t>If you care about a particular certification, ask to see a detailed report. Are there test cases defined so you can verify what was tested versus your requirements?</a:t>
            </a:r>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51</a:t>
            </a:fld>
            <a:endParaRPr lang="en-US"/>
          </a:p>
        </p:txBody>
      </p:sp>
    </p:spTree>
    <p:extLst>
      <p:ext uri="{BB962C8B-B14F-4D97-AF65-F5344CB8AC3E}">
        <p14:creationId xmlns:p14="http://schemas.microsoft.com/office/powerpoint/2010/main" val="2780651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seeing the product "working" in your lab, consider all of the operational requirements to make a product a success. If you don’t consider the whole process you’re accepting hidden challenges or operational cost.</a:t>
            </a:r>
          </a:p>
          <a:p>
            <a:endParaRPr lang="en-US" dirty="0" smtClean="0"/>
          </a:p>
          <a:p>
            <a:pPr rtl="0"/>
            <a:r>
              <a:rPr lang="en-US" sz="1200" b="0" i="0" u="none" strike="noStrike" kern="1200" dirty="0" smtClean="0">
                <a:solidFill>
                  <a:schemeClr val="tx1"/>
                </a:solidFill>
                <a:effectLst/>
                <a:latin typeface="+mn-lt"/>
                <a:ea typeface="+mn-ea"/>
                <a:cs typeface="+mn-cs"/>
              </a:rPr>
              <a:t>configuration, installation, expansion, capacity planning, troubleshooting, ease of repair, patching and upgrades, security notifications and vulnerability reporting process, backups, remote access, and vendor services and support capabilities, and even cultural or process issues.</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52</a:t>
            </a:fld>
            <a:endParaRPr lang="en-US"/>
          </a:p>
        </p:txBody>
      </p:sp>
    </p:spTree>
    <p:extLst>
      <p:ext uri="{BB962C8B-B14F-4D97-AF65-F5344CB8AC3E}">
        <p14:creationId xmlns:p14="http://schemas.microsoft.com/office/powerpoint/2010/main" val="1875167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about product/feature roadmap, but keep in mind it's not uncommon for vendors to just say that their product has a feature now or in the "next release" that it never will. Ask for an official roadmap and insist on talking to product management if you feel that some of your critical requirements might be pushing the envelope. I’ve worked for vendors whose roadmap changed directions every couple of months based on who they were trying to sell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Lastly, you might check out some user communities or forums for the vendor, but keep in mind that this can be a double edged sword. Just like everywhere else on the Internet - people may want to promote, complain, or troll.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12F5979-8C06-42EA-8B33-795D42D3FE48}" type="slidenum">
              <a:rPr lang="en-US" smtClean="0"/>
              <a:t>53</a:t>
            </a:fld>
            <a:endParaRPr lang="en-US"/>
          </a:p>
        </p:txBody>
      </p:sp>
    </p:spTree>
    <p:extLst>
      <p:ext uri="{BB962C8B-B14F-4D97-AF65-F5344CB8AC3E}">
        <p14:creationId xmlns:p14="http://schemas.microsoft.com/office/powerpoint/2010/main" val="12473868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 did everyone keep their last purchase process in mind? Did you have any insights into what techniques were used? I’ve just Inoculated you against the tactics used through each phase of the sales process, so take advantage of this new knowledge, and make the vendors work for YOU!</a:t>
            </a:r>
          </a:p>
          <a:p>
            <a:r>
              <a:rPr lang="en-US" dirty="0" smtClean="0"/>
              <a:t> </a:t>
            </a:r>
          </a:p>
          <a:p>
            <a:r>
              <a:rPr lang="en-US" dirty="0" smtClean="0"/>
              <a:t>I’d love to hear stories of vendors good and bad, and any tactics they used or you used. So if you have any particularly entertaining stories You can find me in the common area in about 10 minutes.</a:t>
            </a:r>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54</a:t>
            </a:fld>
            <a:endParaRPr lang="en-US"/>
          </a:p>
        </p:txBody>
      </p:sp>
    </p:spTree>
    <p:extLst>
      <p:ext uri="{BB962C8B-B14F-4D97-AF65-F5344CB8AC3E}">
        <p14:creationId xmlns:p14="http://schemas.microsoft.com/office/powerpoint/2010/main" val="3471182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 should make it clear that I’m not speaking on behalf of my current employer today. I’ll also nod to my impostor syndrome and say that I may not be the MOST qualified person in the room on each individual topic I’m going to talk about, so if you’ve got something to share to add to my talk, please see me afterwards!</a:t>
            </a:r>
            <a:endParaRPr lang="en-US" dirty="0"/>
          </a:p>
          <a:p>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6</a:t>
            </a:fld>
            <a:endParaRPr lang="en-US"/>
          </a:p>
        </p:txBody>
      </p:sp>
    </p:spTree>
    <p:extLst>
      <p:ext uri="{BB962C8B-B14F-4D97-AF65-F5344CB8AC3E}">
        <p14:creationId xmlns:p14="http://schemas.microsoft.com/office/powerpoint/2010/main" val="2981312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I’ll skip the detailed employment history since you can just look me up on LinkedIn, but I started my career as a programmer on IBM mainframes, UNIX systems, and PCs before transitioning into network engineering and eventually security. In 2006 I started working in a lab where I ran a team that evaluated vendors on a regular basis and started to recognize some of the tactics they were using. However it wasn't until I made my way into a Sales Engineering role in 2011, hired by one of the vendors I'd evaluated, that my eyes were opened. I've been a sales engineer for over six years now, so I've got the war stories, and I’ve been trained in several sales methodologies used by the three companies I’ve worked for in that time.</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7</a:t>
            </a:fld>
            <a:endParaRPr lang="en-US"/>
          </a:p>
        </p:txBody>
      </p:sp>
    </p:spTree>
    <p:extLst>
      <p:ext uri="{BB962C8B-B14F-4D97-AF65-F5344CB8AC3E}">
        <p14:creationId xmlns:p14="http://schemas.microsoft.com/office/powerpoint/2010/main" val="359162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got the idea for this talk after I saw a sales prospect make what I thought was a horrible decision. They got sucked in by a sales tactic my competitor used and I wished I could have explained to them what had happened. My goal for this talk is to open YOUR eyes, too. I want give you some insight into what goes on in each phase of the sales cycle so you can spot the tactics being used. </a:t>
            </a:r>
            <a:endParaRPr lang="en-US" dirty="0"/>
          </a:p>
        </p:txBody>
      </p:sp>
      <p:sp>
        <p:nvSpPr>
          <p:cNvPr id="4" name="Slide Number Placeholder 3"/>
          <p:cNvSpPr>
            <a:spLocks noGrp="1"/>
          </p:cNvSpPr>
          <p:nvPr>
            <p:ph type="sldNum" sz="quarter" idx="10"/>
          </p:nvPr>
        </p:nvSpPr>
        <p:spPr/>
        <p:txBody>
          <a:bodyPr/>
          <a:lstStyle/>
          <a:p>
            <a:fld id="{212F5979-8C06-42EA-8B33-795D42D3FE48}" type="slidenum">
              <a:rPr lang="en-US" smtClean="0"/>
              <a:t>8</a:t>
            </a:fld>
            <a:endParaRPr lang="en-US"/>
          </a:p>
        </p:txBody>
      </p:sp>
    </p:spTree>
    <p:extLst>
      <p:ext uri="{BB962C8B-B14F-4D97-AF65-F5344CB8AC3E}">
        <p14:creationId xmlns:p14="http://schemas.microsoft.com/office/powerpoint/2010/main" val="3679514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 lot of what I’m going to talk about you may have already suspected, so I’m here to confirm your suspicions. AND - I’m sorry, but as much as you may want me to, I’m not going to name specific vendor names, mostly just so I don’t get sued, but this talk is not really about bashing specific vendors.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I’m going to loosely organize the discussion into </a:t>
            </a:r>
            <a:r>
              <a:rPr lang="en-US" sz="1200" b="0" i="0" u="none" strike="noStrike" kern="1200" dirty="0" smtClean="0">
                <a:solidFill>
                  <a:schemeClr val="tx1"/>
                </a:solidFill>
                <a:effectLst/>
                <a:latin typeface="+mn-lt"/>
                <a:ea typeface="+mn-ea"/>
                <a:cs typeface="+mn-cs"/>
              </a:rPr>
              <a:t>four major sections:</a:t>
            </a:r>
            <a:endParaRPr lang="en-US" b="0" dirty="0">
              <a:effectLst/>
            </a:endParaRPr>
          </a:p>
        </p:txBody>
      </p:sp>
      <p:sp>
        <p:nvSpPr>
          <p:cNvPr id="4" name="Slide Number Placeholder 3"/>
          <p:cNvSpPr>
            <a:spLocks noGrp="1"/>
          </p:cNvSpPr>
          <p:nvPr>
            <p:ph type="sldNum" sz="quarter" idx="10"/>
          </p:nvPr>
        </p:nvSpPr>
        <p:spPr/>
        <p:txBody>
          <a:bodyPr/>
          <a:lstStyle/>
          <a:p>
            <a:fld id="{212F5979-8C06-42EA-8B33-795D42D3FE48}" type="slidenum">
              <a:rPr lang="en-US" smtClean="0"/>
              <a:t>9</a:t>
            </a:fld>
            <a:endParaRPr lang="en-US"/>
          </a:p>
        </p:txBody>
      </p:sp>
    </p:spTree>
    <p:extLst>
      <p:ext uri="{BB962C8B-B14F-4D97-AF65-F5344CB8AC3E}">
        <p14:creationId xmlns:p14="http://schemas.microsoft.com/office/powerpoint/2010/main" val="3281611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64CD40-9FFC-4EE4-913A-349DE0718548}" type="datetimeFigureOut">
              <a:rPr lang="en-US" smtClean="0"/>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6D85-0AE5-4BDC-ADF1-4D2BD54F6EAF}" type="slidenum">
              <a:rPr lang="en-US" smtClean="0"/>
              <a:t>‹#›</a:t>
            </a:fld>
            <a:endParaRPr lang="en-US"/>
          </a:p>
        </p:txBody>
      </p:sp>
    </p:spTree>
    <p:extLst>
      <p:ext uri="{BB962C8B-B14F-4D97-AF65-F5344CB8AC3E}">
        <p14:creationId xmlns:p14="http://schemas.microsoft.com/office/powerpoint/2010/main" val="1349544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64CD40-9FFC-4EE4-913A-349DE0718548}" type="datetimeFigureOut">
              <a:rPr lang="en-US" smtClean="0"/>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6D85-0AE5-4BDC-ADF1-4D2BD54F6EAF}" type="slidenum">
              <a:rPr lang="en-US" smtClean="0"/>
              <a:t>‹#›</a:t>
            </a:fld>
            <a:endParaRPr lang="en-US"/>
          </a:p>
        </p:txBody>
      </p:sp>
    </p:spTree>
    <p:extLst>
      <p:ext uri="{BB962C8B-B14F-4D97-AF65-F5344CB8AC3E}">
        <p14:creationId xmlns:p14="http://schemas.microsoft.com/office/powerpoint/2010/main" val="2135446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64CD40-9FFC-4EE4-913A-349DE0718548}" type="datetimeFigureOut">
              <a:rPr lang="en-US" smtClean="0"/>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6D85-0AE5-4BDC-ADF1-4D2BD54F6EAF}" type="slidenum">
              <a:rPr lang="en-US" smtClean="0"/>
              <a:t>‹#›</a:t>
            </a:fld>
            <a:endParaRPr lang="en-US"/>
          </a:p>
        </p:txBody>
      </p:sp>
    </p:spTree>
    <p:extLst>
      <p:ext uri="{BB962C8B-B14F-4D97-AF65-F5344CB8AC3E}">
        <p14:creationId xmlns:p14="http://schemas.microsoft.com/office/powerpoint/2010/main" val="37013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64CD40-9FFC-4EE4-913A-349DE0718548}" type="datetimeFigureOut">
              <a:rPr lang="en-US" smtClean="0"/>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6D85-0AE5-4BDC-ADF1-4D2BD54F6EAF}" type="slidenum">
              <a:rPr lang="en-US" smtClean="0"/>
              <a:t>‹#›</a:t>
            </a:fld>
            <a:endParaRPr lang="en-US"/>
          </a:p>
        </p:txBody>
      </p:sp>
    </p:spTree>
    <p:extLst>
      <p:ext uri="{BB962C8B-B14F-4D97-AF65-F5344CB8AC3E}">
        <p14:creationId xmlns:p14="http://schemas.microsoft.com/office/powerpoint/2010/main" val="3238637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64CD40-9FFC-4EE4-913A-349DE0718548}" type="datetimeFigureOut">
              <a:rPr lang="en-US" smtClean="0"/>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6D85-0AE5-4BDC-ADF1-4D2BD54F6EAF}" type="slidenum">
              <a:rPr lang="en-US" smtClean="0"/>
              <a:t>‹#›</a:t>
            </a:fld>
            <a:endParaRPr lang="en-US"/>
          </a:p>
        </p:txBody>
      </p:sp>
    </p:spTree>
    <p:extLst>
      <p:ext uri="{BB962C8B-B14F-4D97-AF65-F5344CB8AC3E}">
        <p14:creationId xmlns:p14="http://schemas.microsoft.com/office/powerpoint/2010/main" val="1031064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64CD40-9FFC-4EE4-913A-349DE0718548}" type="datetimeFigureOut">
              <a:rPr lang="en-US" smtClean="0"/>
              <a:t>7/4/2017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6D85-0AE5-4BDC-ADF1-4D2BD54F6EAF}" type="slidenum">
              <a:rPr lang="en-US" smtClean="0"/>
              <a:t>‹#›</a:t>
            </a:fld>
            <a:endParaRPr lang="en-US"/>
          </a:p>
        </p:txBody>
      </p:sp>
    </p:spTree>
    <p:extLst>
      <p:ext uri="{BB962C8B-B14F-4D97-AF65-F5344CB8AC3E}">
        <p14:creationId xmlns:p14="http://schemas.microsoft.com/office/powerpoint/2010/main" val="21264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64CD40-9FFC-4EE4-913A-349DE0718548}" type="datetimeFigureOut">
              <a:rPr lang="en-US" smtClean="0"/>
              <a:t>7/4/2017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AE6D85-0AE5-4BDC-ADF1-4D2BD54F6EAF}" type="slidenum">
              <a:rPr lang="en-US" smtClean="0"/>
              <a:t>‹#›</a:t>
            </a:fld>
            <a:endParaRPr lang="en-US"/>
          </a:p>
        </p:txBody>
      </p:sp>
    </p:spTree>
    <p:extLst>
      <p:ext uri="{BB962C8B-B14F-4D97-AF65-F5344CB8AC3E}">
        <p14:creationId xmlns:p14="http://schemas.microsoft.com/office/powerpoint/2010/main" val="3452036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64CD40-9FFC-4EE4-913A-349DE0718548}" type="datetimeFigureOut">
              <a:rPr lang="en-US" smtClean="0"/>
              <a:t>7/4/2017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AE6D85-0AE5-4BDC-ADF1-4D2BD54F6EAF}" type="slidenum">
              <a:rPr lang="en-US" smtClean="0"/>
              <a:t>‹#›</a:t>
            </a:fld>
            <a:endParaRPr lang="en-US"/>
          </a:p>
        </p:txBody>
      </p:sp>
    </p:spTree>
    <p:extLst>
      <p:ext uri="{BB962C8B-B14F-4D97-AF65-F5344CB8AC3E}">
        <p14:creationId xmlns:p14="http://schemas.microsoft.com/office/powerpoint/2010/main" val="1821627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64CD40-9FFC-4EE4-913A-349DE0718548}" type="datetimeFigureOut">
              <a:rPr lang="en-US" smtClean="0"/>
              <a:t>7/4/2017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AE6D85-0AE5-4BDC-ADF1-4D2BD54F6EAF}" type="slidenum">
              <a:rPr lang="en-US" smtClean="0"/>
              <a:t>‹#›</a:t>
            </a:fld>
            <a:endParaRPr lang="en-US"/>
          </a:p>
        </p:txBody>
      </p:sp>
    </p:spTree>
    <p:extLst>
      <p:ext uri="{BB962C8B-B14F-4D97-AF65-F5344CB8AC3E}">
        <p14:creationId xmlns:p14="http://schemas.microsoft.com/office/powerpoint/2010/main" val="4080525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64CD40-9FFC-4EE4-913A-349DE0718548}" type="datetimeFigureOut">
              <a:rPr lang="en-US" smtClean="0"/>
              <a:t>7/4/2017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6D85-0AE5-4BDC-ADF1-4D2BD54F6EAF}" type="slidenum">
              <a:rPr lang="en-US" smtClean="0"/>
              <a:t>‹#›</a:t>
            </a:fld>
            <a:endParaRPr lang="en-US"/>
          </a:p>
        </p:txBody>
      </p:sp>
    </p:spTree>
    <p:extLst>
      <p:ext uri="{BB962C8B-B14F-4D97-AF65-F5344CB8AC3E}">
        <p14:creationId xmlns:p14="http://schemas.microsoft.com/office/powerpoint/2010/main" val="304816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64CD40-9FFC-4EE4-913A-349DE0718548}" type="datetimeFigureOut">
              <a:rPr lang="en-US" smtClean="0"/>
              <a:t>7/4/2017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6D85-0AE5-4BDC-ADF1-4D2BD54F6EAF}" type="slidenum">
              <a:rPr lang="en-US" smtClean="0"/>
              <a:t>‹#›</a:t>
            </a:fld>
            <a:endParaRPr lang="en-US"/>
          </a:p>
        </p:txBody>
      </p:sp>
    </p:spTree>
    <p:extLst>
      <p:ext uri="{BB962C8B-B14F-4D97-AF65-F5344CB8AC3E}">
        <p14:creationId xmlns:p14="http://schemas.microsoft.com/office/powerpoint/2010/main" val="2984785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64CD40-9FFC-4EE4-913A-349DE0718548}" type="datetimeFigureOut">
              <a:rPr lang="en-US" smtClean="0"/>
              <a:t>7/4/2017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AE6D85-0AE5-4BDC-ADF1-4D2BD54F6EAF}" type="slidenum">
              <a:rPr lang="en-US" smtClean="0"/>
              <a:t>‹#›</a:t>
            </a:fld>
            <a:endParaRPr lang="en-US"/>
          </a:p>
        </p:txBody>
      </p:sp>
    </p:spTree>
    <p:extLst>
      <p:ext uri="{BB962C8B-B14F-4D97-AF65-F5344CB8AC3E}">
        <p14:creationId xmlns:p14="http://schemas.microsoft.com/office/powerpoint/2010/main" val="12191077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065939-E8D5-4A60-9476-C6D68F10D308}"/>
              </a:ext>
            </a:extLst>
          </p:cNvPr>
          <p:cNvSpPr>
            <a:spLocks noGrp="1"/>
          </p:cNvSpPr>
          <p:nvPr>
            <p:ph type="ctr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All The President’s Men</a:t>
            </a:r>
          </a:p>
        </p:txBody>
      </p:sp>
      <p:sp>
        <p:nvSpPr>
          <p:cNvPr id="3" name="Subtitle 2">
            <a:extLst>
              <a:ext uri="{FF2B5EF4-FFF2-40B4-BE49-F238E27FC236}">
                <a16:creationId xmlns:a16="http://schemas.microsoft.com/office/drawing/2014/main" xmlns="" id="{EAFF36B3-0183-4859-92F9-5D70F28112E5}"/>
              </a:ext>
            </a:extLst>
          </p:cNvPr>
          <p:cNvSpPr>
            <a:spLocks noGrp="1"/>
          </p:cNvSpPr>
          <p:nvPr>
            <p:ph type="subTitle" idx="1"/>
          </p:nvPr>
        </p:nvSpPr>
        <p:spPr>
          <a:xfrm>
            <a:off x="1524000" y="4759506"/>
            <a:ext cx="9144000" cy="1655762"/>
          </a:xfrm>
        </p:spPr>
        <p:txBody>
          <a:bodyPr>
            <a:normAutofit/>
          </a:bodyPr>
          <a:lstStyle/>
          <a:p>
            <a:r>
              <a:rPr lang="en-US" sz="4000" dirty="0"/>
              <a:t>Patrick McNeil / @unregistered436</a:t>
            </a:r>
          </a:p>
        </p:txBody>
      </p:sp>
      <p:sp>
        <p:nvSpPr>
          <p:cNvPr id="6" name="Title 1">
            <a:extLst>
              <a:ext uri="{FF2B5EF4-FFF2-40B4-BE49-F238E27FC236}">
                <a16:creationId xmlns:a16="http://schemas.microsoft.com/office/drawing/2014/main" xmlns="" id="{FB24F11B-6F35-41B0-B25E-CC6D9B3CA05A}"/>
              </a:ext>
            </a:extLst>
          </p:cNvPr>
          <p:cNvSpPr txBox="1">
            <a:spLocks/>
          </p:cNvSpPr>
          <p:nvPr/>
        </p:nvSpPr>
        <p:spPr>
          <a:xfrm rot="20895409">
            <a:off x="3548704" y="1685880"/>
            <a:ext cx="2440329" cy="9790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latin typeface="Change Tomorrow Today" pitchFamily="2" charset="0"/>
                <a:ea typeface="Change Tomorrow Today" pitchFamily="2" charset="0"/>
                <a:cs typeface="Tahoma" panose="020B0604030504040204" pitchFamily="34" charset="0"/>
              </a:rPr>
              <a:t>SALES</a:t>
            </a:r>
          </a:p>
        </p:txBody>
      </p:sp>
      <p:sp>
        <p:nvSpPr>
          <p:cNvPr id="7" name="Title 1">
            <a:extLst>
              <a:ext uri="{FF2B5EF4-FFF2-40B4-BE49-F238E27FC236}">
                <a16:creationId xmlns:a16="http://schemas.microsoft.com/office/drawing/2014/main" xmlns="" id="{175039EB-2279-41FA-AB1D-424C15AF82E7}"/>
              </a:ext>
            </a:extLst>
          </p:cNvPr>
          <p:cNvSpPr txBox="1">
            <a:spLocks/>
          </p:cNvSpPr>
          <p:nvPr/>
        </p:nvSpPr>
        <p:spPr>
          <a:xfrm rot="10432057">
            <a:off x="4285435" y="3116474"/>
            <a:ext cx="874263" cy="624928"/>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latin typeface="Change Tomorrow Today" pitchFamily="2" charset="0"/>
                <a:ea typeface="Change Tomorrow Today" pitchFamily="2" charset="0"/>
                <a:cs typeface="Tahoma" panose="020B0604030504040204" pitchFamily="34" charset="0"/>
              </a:rPr>
              <a:t>V</a:t>
            </a:r>
          </a:p>
        </p:txBody>
      </p:sp>
    </p:spTree>
    <p:extLst>
      <p:ext uri="{BB962C8B-B14F-4D97-AF65-F5344CB8AC3E}">
        <p14:creationId xmlns:p14="http://schemas.microsoft.com/office/powerpoint/2010/main" val="40905872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AFDFBA-5DF1-4A4C-A464-4841B0C13E67}"/>
              </a:ext>
            </a:extLst>
          </p:cNvPr>
          <p:cNvSpPr>
            <a:spLocks noGrp="1"/>
          </p:cNvSpPr>
          <p:nvPr>
            <p:ph type="title"/>
          </p:nvPr>
        </p:nvSpPr>
        <p:spPr/>
        <p:txBody>
          <a:bodyPr/>
          <a:lstStyle/>
          <a:p>
            <a:r>
              <a:rPr lang="en-US" dirty="0"/>
              <a:t>THE CONSPIRACY</a:t>
            </a:r>
          </a:p>
        </p:txBody>
      </p:sp>
      <p:pic>
        <p:nvPicPr>
          <p:cNvPr id="4" name="Picture 3">
            <a:extLst>
              <a:ext uri="{FF2B5EF4-FFF2-40B4-BE49-F238E27FC236}">
                <a16:creationId xmlns:a16="http://schemas.microsoft.com/office/drawing/2014/main" xmlns="" id="{E7BB7AC1-6C06-4D8B-B61E-E2F9011972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Lst>
          </a:blip>
          <a:stretch>
            <a:fillRect/>
          </a:stretch>
        </p:blipFill>
        <p:spPr>
          <a:xfrm>
            <a:off x="1230362" y="1473200"/>
            <a:ext cx="9731276" cy="5384800"/>
          </a:xfrm>
          <a:prstGeom prst="rect">
            <a:avLst/>
          </a:prstGeom>
        </p:spPr>
      </p:pic>
    </p:spTree>
    <p:extLst>
      <p:ext uri="{BB962C8B-B14F-4D97-AF65-F5344CB8AC3E}">
        <p14:creationId xmlns:p14="http://schemas.microsoft.com/office/powerpoint/2010/main" val="33336972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B8E335-665D-4EDD-A7A7-83B07DA60A9A}"/>
              </a:ext>
            </a:extLst>
          </p:cNvPr>
          <p:cNvSpPr>
            <a:spLocks noGrp="1"/>
          </p:cNvSpPr>
          <p:nvPr>
            <p:ph type="title"/>
          </p:nvPr>
        </p:nvSpPr>
        <p:spPr/>
        <p:txBody>
          <a:bodyPr/>
          <a:lstStyle/>
          <a:p>
            <a:r>
              <a:rPr lang="en-US" b="1" dirty="0"/>
              <a:t>THE STORY</a:t>
            </a:r>
          </a:p>
        </p:txBody>
      </p:sp>
      <p:pic>
        <p:nvPicPr>
          <p:cNvPr id="4" name="Picture 3">
            <a:extLst>
              <a:ext uri="{FF2B5EF4-FFF2-40B4-BE49-F238E27FC236}">
                <a16:creationId xmlns:a16="http://schemas.microsoft.com/office/drawing/2014/main" xmlns="" id="{A5301B7E-4F25-4E3D-82C5-CBBDE27E2CE3}"/>
              </a:ext>
            </a:extLst>
          </p:cNvPr>
          <p:cNvPicPr>
            <a:picLocks noChangeAspect="1"/>
          </p:cNvPicPr>
          <p:nvPr/>
        </p:nvPicPr>
        <p:blipFill>
          <a:blip r:embed="rId3"/>
          <a:stretch>
            <a:fillRect/>
          </a:stretch>
        </p:blipFill>
        <p:spPr>
          <a:xfrm>
            <a:off x="1263650" y="1444582"/>
            <a:ext cx="9664700" cy="5413418"/>
          </a:xfrm>
          <a:prstGeom prst="rect">
            <a:avLst/>
          </a:prstGeom>
        </p:spPr>
      </p:pic>
    </p:spTree>
    <p:extLst>
      <p:ext uri="{BB962C8B-B14F-4D97-AF65-F5344CB8AC3E}">
        <p14:creationId xmlns:p14="http://schemas.microsoft.com/office/powerpoint/2010/main" val="19473147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0ADA1B-D312-4B08-BFD7-F1CF6CD94403}"/>
              </a:ext>
            </a:extLst>
          </p:cNvPr>
          <p:cNvSpPr>
            <a:spLocks noGrp="1"/>
          </p:cNvSpPr>
          <p:nvPr>
            <p:ph type="title"/>
          </p:nvPr>
        </p:nvSpPr>
        <p:spPr/>
        <p:txBody>
          <a:bodyPr/>
          <a:lstStyle/>
          <a:p>
            <a:r>
              <a:rPr lang="en-US" b="1" dirty="0"/>
              <a:t>THE INVESTIGATION</a:t>
            </a:r>
          </a:p>
        </p:txBody>
      </p:sp>
      <p:pic>
        <p:nvPicPr>
          <p:cNvPr id="4" name="Picture 3">
            <a:extLst>
              <a:ext uri="{FF2B5EF4-FFF2-40B4-BE49-F238E27FC236}">
                <a16:creationId xmlns:a16="http://schemas.microsoft.com/office/drawing/2014/main" xmlns="" id="{EB01D9E3-C596-4659-A9D6-2F9C87A45C5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6000"/>
                    </a14:imgEffect>
                  </a14:imgLayer>
                </a14:imgProps>
              </a:ext>
            </a:extLst>
          </a:blip>
          <a:stretch>
            <a:fillRect/>
          </a:stretch>
        </p:blipFill>
        <p:spPr>
          <a:xfrm>
            <a:off x="1299761" y="1515056"/>
            <a:ext cx="9592477" cy="5342944"/>
          </a:xfrm>
          <a:prstGeom prst="rect">
            <a:avLst/>
          </a:prstGeom>
        </p:spPr>
      </p:pic>
    </p:spTree>
    <p:extLst>
      <p:ext uri="{BB962C8B-B14F-4D97-AF65-F5344CB8AC3E}">
        <p14:creationId xmlns:p14="http://schemas.microsoft.com/office/powerpoint/2010/main" val="1132444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162.243.3.155/wp-content/uploads/2016/09/nixonresigns.jpg">
            <a:extLst>
              <a:ext uri="{FF2B5EF4-FFF2-40B4-BE49-F238E27FC236}">
                <a16:creationId xmlns:a16="http://schemas.microsoft.com/office/drawing/2014/main" xmlns="" id="{617B5755-AFAA-488D-9939-13BFC5E48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2243" y="-5806"/>
            <a:ext cx="8579757" cy="68638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09143FF9-7CF2-4767-8062-BB9B5BB3BDC4}"/>
              </a:ext>
            </a:extLst>
          </p:cNvPr>
          <p:cNvSpPr>
            <a:spLocks noGrp="1"/>
          </p:cNvSpPr>
          <p:nvPr>
            <p:ph type="title"/>
          </p:nvPr>
        </p:nvSpPr>
        <p:spPr>
          <a:xfrm>
            <a:off x="475342" y="336096"/>
            <a:ext cx="10515600" cy="1325563"/>
          </a:xfrm>
        </p:spPr>
        <p:txBody>
          <a:bodyPr/>
          <a:lstStyle/>
          <a:p>
            <a:r>
              <a:rPr lang="en-US" b="1" dirty="0"/>
              <a:t>THE TRUTH</a:t>
            </a:r>
          </a:p>
        </p:txBody>
      </p:sp>
    </p:spTree>
    <p:extLst>
      <p:ext uri="{BB962C8B-B14F-4D97-AF65-F5344CB8AC3E}">
        <p14:creationId xmlns:p14="http://schemas.microsoft.com/office/powerpoint/2010/main" val="25571926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6BCE87-7E8B-4202-93DB-595B3DF9A5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C7BE50AA-7420-4567-9B29-47CB0D24448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94FD259A-3A6D-451F-AC01-AA0F521357C4}"/>
              </a:ext>
            </a:extLst>
          </p:cNvPr>
          <p:cNvPicPr>
            <a:picLocks noChangeAspect="1"/>
          </p:cNvPicPr>
          <p:nvPr/>
        </p:nvPicPr>
        <p:blipFill>
          <a:blip r:embed="rId3"/>
          <a:stretch>
            <a:fillRect/>
          </a:stretch>
        </p:blipFill>
        <p:spPr>
          <a:xfrm>
            <a:off x="0" y="45664"/>
            <a:ext cx="12192000" cy="6766672"/>
          </a:xfrm>
          <a:prstGeom prst="rect">
            <a:avLst/>
          </a:prstGeom>
        </p:spPr>
      </p:pic>
      <p:sp>
        <p:nvSpPr>
          <p:cNvPr id="5" name="Title 1">
            <a:extLst>
              <a:ext uri="{FF2B5EF4-FFF2-40B4-BE49-F238E27FC236}">
                <a16:creationId xmlns:a16="http://schemas.microsoft.com/office/drawing/2014/main" xmlns="" id="{7677ACF7-54FF-4B79-8553-F71258FD9168}"/>
              </a:ext>
            </a:extLst>
          </p:cNvPr>
          <p:cNvSpPr txBox="1">
            <a:spLocks/>
          </p:cNvSpPr>
          <p:nvPr/>
        </p:nvSpPr>
        <p:spPr>
          <a:xfrm>
            <a:off x="154259" y="56491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CONSPIRACY</a:t>
            </a:r>
          </a:p>
        </p:txBody>
      </p:sp>
    </p:spTree>
    <p:extLst>
      <p:ext uri="{BB962C8B-B14F-4D97-AF65-F5344CB8AC3E}">
        <p14:creationId xmlns:p14="http://schemas.microsoft.com/office/powerpoint/2010/main" val="26943693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890B0D-F575-4EC5-A133-8D02F304B2B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xmlns="" id="{417EACE9-0083-4988-B520-3E907FC877A2}"/>
              </a:ext>
            </a:extLst>
          </p:cNvPr>
          <p:cNvPicPr>
            <a:picLocks noChangeAspect="1"/>
          </p:cNvPicPr>
          <p:nvPr/>
        </p:nvPicPr>
        <p:blipFill rotWithShape="1">
          <a:blip r:embed="rId3"/>
          <a:srcRect t="15633" r="18280" b="-15633"/>
          <a:stretch/>
        </p:blipFill>
        <p:spPr>
          <a:xfrm>
            <a:off x="0" y="-272180"/>
            <a:ext cx="12192000" cy="8374780"/>
          </a:xfrm>
          <a:prstGeom prst="rect">
            <a:avLst/>
          </a:prstGeom>
        </p:spPr>
      </p:pic>
    </p:spTree>
    <p:extLst>
      <p:ext uri="{BB962C8B-B14F-4D97-AF65-F5344CB8AC3E}">
        <p14:creationId xmlns:p14="http://schemas.microsoft.com/office/powerpoint/2010/main" val="3425124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B0ED7F-72DE-4D4E-B024-CC79617610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1CD179F-489E-43B5-B5A8-F180CB6B4E1C}"/>
              </a:ext>
            </a:extLst>
          </p:cNvPr>
          <p:cNvSpPr>
            <a:spLocks noGrp="1"/>
          </p:cNvSpPr>
          <p:nvPr>
            <p:ph idx="1"/>
          </p:nvPr>
        </p:nvSpPr>
        <p:spPr/>
        <p:txBody>
          <a:bodyPr/>
          <a:lstStyle/>
          <a:p>
            <a:endParaRPr lang="en-US"/>
          </a:p>
        </p:txBody>
      </p:sp>
      <p:pic>
        <p:nvPicPr>
          <p:cNvPr id="3074" name="Picture 2" descr="Related image">
            <a:extLst>
              <a:ext uri="{FF2B5EF4-FFF2-40B4-BE49-F238E27FC236}">
                <a16:creationId xmlns:a16="http://schemas.microsoft.com/office/drawing/2014/main" xmlns="" id="{3A928A6A-3C14-4138-B794-6FA28CD66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rot="300000">
            <a:off x="3899252" y="2150084"/>
            <a:ext cx="685800" cy="3740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rot="1146756">
            <a:off x="2798942" y="2066567"/>
            <a:ext cx="1328095" cy="462311"/>
          </a:xfrm>
          <a:prstGeom prst="rect">
            <a:avLst/>
          </a:prstGeom>
          <a:scene3d>
            <a:camera prst="orthographicFront">
              <a:rot lat="1451221" lon="19105228" rev="21180000"/>
            </a:camera>
            <a:lightRig rig="threePt" dir="t"/>
          </a:scene3d>
        </p:spPr>
      </p:pic>
      <p:pic>
        <p:nvPicPr>
          <p:cNvPr id="8" name="Picture 7"/>
          <p:cNvPicPr>
            <a:picLocks noChangeAspect="1"/>
          </p:cNvPicPr>
          <p:nvPr/>
        </p:nvPicPr>
        <p:blipFill>
          <a:blip r:embed="rId5"/>
          <a:stretch>
            <a:fillRect/>
          </a:stretch>
        </p:blipFill>
        <p:spPr>
          <a:xfrm rot="1239276">
            <a:off x="1791217" y="1877753"/>
            <a:ext cx="1107210" cy="1107210"/>
          </a:xfrm>
          <a:prstGeom prst="rect">
            <a:avLst/>
          </a:prstGeom>
          <a:scene3d>
            <a:camera prst="orthographicFront">
              <a:rot lat="1440000" lon="19080000" rev="21240000"/>
            </a:camera>
            <a:lightRig rig="threePt" dir="t"/>
          </a:scene3d>
        </p:spPr>
      </p:pic>
    </p:spTree>
    <p:extLst>
      <p:ext uri="{BB962C8B-B14F-4D97-AF65-F5344CB8AC3E}">
        <p14:creationId xmlns:p14="http://schemas.microsoft.com/office/powerpoint/2010/main" val="573640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F821ED2-D205-4D9F-AAAA-0137D60FF939}"/>
              </a:ext>
            </a:extLst>
          </p:cNvPr>
          <p:cNvPicPr>
            <a:picLocks noChangeAspect="1"/>
          </p:cNvPicPr>
          <p:nvPr/>
        </p:nvPicPr>
        <p:blipFill>
          <a:blip r:embed="rId3"/>
          <a:stretch>
            <a:fillRect/>
          </a:stretch>
        </p:blipFill>
        <p:spPr>
          <a:xfrm>
            <a:off x="1422400" y="894792"/>
            <a:ext cx="9347200" cy="5056835"/>
          </a:xfrm>
          <a:prstGeom prst="rect">
            <a:avLst/>
          </a:prstGeom>
        </p:spPr>
      </p:pic>
      <p:pic>
        <p:nvPicPr>
          <p:cNvPr id="2" name="Picture 1">
            <a:extLst>
              <a:ext uri="{FF2B5EF4-FFF2-40B4-BE49-F238E27FC236}">
                <a16:creationId xmlns:a16="http://schemas.microsoft.com/office/drawing/2014/main" xmlns="" id="{77D08A42-D088-4E20-90C3-38F0668C4F7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47000"/>
                    </a14:imgEffect>
                    <a14:imgEffect>
                      <a14:brightnessContrast bright="12000" contrast="8000"/>
                    </a14:imgEffect>
                  </a14:imgLayer>
                </a14:imgProps>
              </a:ext>
            </a:extLst>
          </a:blip>
          <a:stretch>
            <a:fillRect/>
          </a:stretch>
        </p:blipFill>
        <p:spPr>
          <a:xfrm>
            <a:off x="1696024" y="1081670"/>
            <a:ext cx="9388301" cy="4962291"/>
          </a:xfrm>
          <a:prstGeom prst="rect">
            <a:avLst/>
          </a:prstGeom>
        </p:spPr>
      </p:pic>
      <p:cxnSp>
        <p:nvCxnSpPr>
          <p:cNvPr id="5" name="Straight Arrow Connector 4">
            <a:extLst>
              <a:ext uri="{FF2B5EF4-FFF2-40B4-BE49-F238E27FC236}">
                <a16:creationId xmlns:a16="http://schemas.microsoft.com/office/drawing/2014/main" xmlns="" id="{BCCB289A-F531-457C-8D3E-3666DF0AF26C}"/>
              </a:ext>
            </a:extLst>
          </p:cNvPr>
          <p:cNvCxnSpPr>
            <a:cxnSpLocks/>
          </p:cNvCxnSpPr>
          <p:nvPr/>
        </p:nvCxnSpPr>
        <p:spPr>
          <a:xfrm flipV="1">
            <a:off x="8430322" y="2219093"/>
            <a:ext cx="356839" cy="4348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CB60916B-D00C-4AC9-AFFA-96E59DCEB6E3}"/>
              </a:ext>
            </a:extLst>
          </p:cNvPr>
          <p:cNvCxnSpPr>
            <a:cxnSpLocks/>
          </p:cNvCxnSpPr>
          <p:nvPr/>
        </p:nvCxnSpPr>
        <p:spPr>
          <a:xfrm flipV="1">
            <a:off x="8430322" y="2219093"/>
            <a:ext cx="1092819" cy="4348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ADD34B53-873E-4362-822D-4FC1990163CE}"/>
              </a:ext>
            </a:extLst>
          </p:cNvPr>
          <p:cNvCxnSpPr>
            <a:cxnSpLocks/>
          </p:cNvCxnSpPr>
          <p:nvPr/>
        </p:nvCxnSpPr>
        <p:spPr>
          <a:xfrm>
            <a:off x="8876371" y="1483112"/>
            <a:ext cx="646770" cy="4460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xmlns="" id="{FD1493ED-6469-4341-9A83-A2EC7B591C0D}"/>
              </a:ext>
            </a:extLst>
          </p:cNvPr>
          <p:cNvSpPr/>
          <p:nvPr/>
        </p:nvSpPr>
        <p:spPr>
          <a:xfrm>
            <a:off x="8664500" y="2776653"/>
            <a:ext cx="1605776" cy="468351"/>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471CA045-904F-473E-A8DF-7CD1F0D08056}"/>
              </a:ext>
            </a:extLst>
          </p:cNvPr>
          <p:cNvSpPr txBox="1"/>
          <p:nvPr/>
        </p:nvSpPr>
        <p:spPr>
          <a:xfrm>
            <a:off x="5977054" y="2453268"/>
            <a:ext cx="1984917" cy="461665"/>
          </a:xfrm>
          <a:prstGeom prst="rect">
            <a:avLst/>
          </a:prstGeom>
          <a:solidFill>
            <a:schemeClr val="tx1">
              <a:lumMod val="75000"/>
              <a:alpha val="67000"/>
            </a:schemeClr>
          </a:solidFill>
        </p:spPr>
        <p:txBody>
          <a:bodyPr wrap="square" rtlCol="0">
            <a:spAutoFit/>
          </a:bodyPr>
          <a:lstStyle/>
          <a:p>
            <a:r>
              <a:rPr lang="en-US" sz="2400" dirty="0">
                <a:solidFill>
                  <a:srgbClr val="FF0000"/>
                </a:solidFill>
              </a:rPr>
              <a:t>Wires Marked</a:t>
            </a:r>
          </a:p>
        </p:txBody>
      </p:sp>
      <p:sp>
        <p:nvSpPr>
          <p:cNvPr id="16" name="TextBox 15">
            <a:extLst>
              <a:ext uri="{FF2B5EF4-FFF2-40B4-BE49-F238E27FC236}">
                <a16:creationId xmlns:a16="http://schemas.microsoft.com/office/drawing/2014/main" xmlns="" id="{378D7399-3AE0-4B33-AEEB-8C2CDE666AD1}"/>
              </a:ext>
            </a:extLst>
          </p:cNvPr>
          <p:cNvSpPr txBox="1"/>
          <p:nvPr/>
        </p:nvSpPr>
        <p:spPr>
          <a:xfrm>
            <a:off x="4460488" y="1252279"/>
            <a:ext cx="4326673" cy="461665"/>
          </a:xfrm>
          <a:prstGeom prst="rect">
            <a:avLst/>
          </a:prstGeom>
          <a:solidFill>
            <a:schemeClr val="tx1">
              <a:lumMod val="75000"/>
              <a:alpha val="67000"/>
            </a:schemeClr>
          </a:solidFill>
        </p:spPr>
        <p:txBody>
          <a:bodyPr wrap="square" rtlCol="0">
            <a:spAutoFit/>
          </a:bodyPr>
          <a:lstStyle/>
          <a:p>
            <a:r>
              <a:rPr lang="en-US" sz="2400" dirty="0">
                <a:solidFill>
                  <a:srgbClr val="FF0000"/>
                </a:solidFill>
              </a:rPr>
              <a:t>Failed murder attempt with a nail</a:t>
            </a:r>
          </a:p>
        </p:txBody>
      </p:sp>
      <p:sp>
        <p:nvSpPr>
          <p:cNvPr id="17" name="TextBox 16">
            <a:extLst>
              <a:ext uri="{FF2B5EF4-FFF2-40B4-BE49-F238E27FC236}">
                <a16:creationId xmlns:a16="http://schemas.microsoft.com/office/drawing/2014/main" xmlns="" id="{B297A6E6-8023-44BD-B75D-1FAB27A1835D}"/>
              </a:ext>
            </a:extLst>
          </p:cNvPr>
          <p:cNvSpPr txBox="1"/>
          <p:nvPr/>
        </p:nvSpPr>
        <p:spPr>
          <a:xfrm>
            <a:off x="8136679" y="3347147"/>
            <a:ext cx="2632921" cy="461665"/>
          </a:xfrm>
          <a:prstGeom prst="rect">
            <a:avLst/>
          </a:prstGeom>
          <a:solidFill>
            <a:schemeClr val="tx1">
              <a:lumMod val="75000"/>
              <a:alpha val="67000"/>
            </a:schemeClr>
          </a:solidFill>
        </p:spPr>
        <p:txBody>
          <a:bodyPr wrap="square" rtlCol="0">
            <a:spAutoFit/>
          </a:bodyPr>
          <a:lstStyle/>
          <a:p>
            <a:r>
              <a:rPr lang="en-US" sz="2400" dirty="0" err="1">
                <a:solidFill>
                  <a:srgbClr val="FF0000"/>
                </a:solidFill>
              </a:rPr>
              <a:t>Exacto</a:t>
            </a:r>
            <a:r>
              <a:rPr lang="en-US" sz="2400" dirty="0">
                <a:solidFill>
                  <a:srgbClr val="FF0000"/>
                </a:solidFill>
              </a:rPr>
              <a:t> critical hit! </a:t>
            </a:r>
          </a:p>
        </p:txBody>
      </p:sp>
    </p:spTree>
    <p:extLst>
      <p:ext uri="{BB962C8B-B14F-4D97-AF65-F5344CB8AC3E}">
        <p14:creationId xmlns:p14="http://schemas.microsoft.com/office/powerpoint/2010/main" val="149672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072BA434-E977-4A9C-AF62-219BEC6EBB8E}"/>
              </a:ext>
            </a:extLst>
          </p:cNvPr>
          <p:cNvSpPr/>
          <p:nvPr/>
        </p:nvSpPr>
        <p:spPr>
          <a:xfrm>
            <a:off x="271462" y="5731383"/>
            <a:ext cx="11753088" cy="646331"/>
          </a:xfrm>
          <a:prstGeom prst="rect">
            <a:avLst/>
          </a:prstGeom>
        </p:spPr>
        <p:txBody>
          <a:bodyPr wrap="square">
            <a:spAutoFit/>
          </a:bodyPr>
          <a:lstStyle/>
          <a:p>
            <a:r>
              <a:rPr lang="en-US" b="1" dirty="0">
                <a:solidFill>
                  <a:srgbClr val="FF0066"/>
                </a:solidFill>
                <a:latin typeface="Courier New" panose="02070309020205020404" pitchFamily="49" charset="0"/>
                <a:cs typeface="Courier New" panose="02070309020205020404" pitchFamily="49" charset="0"/>
              </a:rPr>
              <a:t>BT|~</a:t>
            </a:r>
            <a:r>
              <a:rPr lang="en-US" b="1" dirty="0">
                <a:solidFill>
                  <a:srgbClr val="FFFF00"/>
                </a:solidFill>
                <a:latin typeface="Courier New" panose="02070309020205020404" pitchFamily="49" charset="0"/>
                <a:cs typeface="Courier New" panose="02070309020205020404" pitchFamily="49" charset="0"/>
              </a:rPr>
              <a:t>NTkyNzQ1NTAxNzQ0MjM3MjkwMDAxfH5QYXRyaWNrfH5NY05laWx8flBtY25laWxAdmVyYWNvZGUuY29tfH4zMzkuNjc0LjI1MDB8flNvbHV0aW9ucyBBcmNoaXRlY3R8flZlcmFjb2RlfH41NTE4NQ</a:t>
            </a:r>
            <a:r>
              <a:rPr lang="en-US" dirty="0">
                <a:solidFill>
                  <a:srgbClr val="FFFF00"/>
                </a:solidFill>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xmlns="" id="{C8F0CCD1-F333-4222-99A1-856296EB3587}"/>
              </a:ext>
            </a:extLst>
          </p:cNvPr>
          <p:cNvPicPr>
            <a:picLocks noChangeAspect="1"/>
          </p:cNvPicPr>
          <p:nvPr/>
        </p:nvPicPr>
        <p:blipFill>
          <a:blip r:embed="rId3"/>
          <a:stretch>
            <a:fillRect/>
          </a:stretch>
        </p:blipFill>
        <p:spPr>
          <a:xfrm>
            <a:off x="4045062" y="1321188"/>
            <a:ext cx="4205887" cy="4095529"/>
          </a:xfrm>
          <a:prstGeom prst="rect">
            <a:avLst/>
          </a:prstGeom>
        </p:spPr>
      </p:pic>
      <p:pic>
        <p:nvPicPr>
          <p:cNvPr id="7" name="Picture 6">
            <a:extLst>
              <a:ext uri="{FF2B5EF4-FFF2-40B4-BE49-F238E27FC236}">
                <a16:creationId xmlns:a16="http://schemas.microsoft.com/office/drawing/2014/main" xmlns="" id="{66D78A56-0E9F-4909-A59B-DA080D4FA1C1}"/>
              </a:ext>
            </a:extLst>
          </p:cNvPr>
          <p:cNvPicPr>
            <a:picLocks noChangeAspect="1"/>
          </p:cNvPicPr>
          <p:nvPr/>
        </p:nvPicPr>
        <p:blipFill>
          <a:blip r:embed="rId4">
            <a:duotone>
              <a:prstClr val="black"/>
              <a:schemeClr val="tx2">
                <a:tint val="45000"/>
                <a:satMod val="400000"/>
              </a:schemeClr>
            </a:duotone>
          </a:blip>
          <a:stretch>
            <a:fillRect/>
          </a:stretch>
        </p:blipFill>
        <p:spPr>
          <a:xfrm>
            <a:off x="4045061" y="1321188"/>
            <a:ext cx="4205888" cy="4205888"/>
          </a:xfrm>
          <a:prstGeom prst="rect">
            <a:avLst/>
          </a:prstGeom>
        </p:spPr>
      </p:pic>
    </p:spTree>
    <p:extLst>
      <p:ext uri="{BB962C8B-B14F-4D97-AF65-F5344CB8AC3E}">
        <p14:creationId xmlns:p14="http://schemas.microsoft.com/office/powerpoint/2010/main" val="158190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cylance party">
            <a:extLst>
              <a:ext uri="{FF2B5EF4-FFF2-40B4-BE49-F238E27FC236}">
                <a16:creationId xmlns:a16="http://schemas.microsoft.com/office/drawing/2014/main" xmlns="" id="{77BDF607-FF9E-42DB-82E5-CFC9BCCB2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6870"/>
            <a:ext cx="12192000" cy="811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2535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C40EC4-D950-4ED3-86D7-E52616E91B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50AC516-A521-40AB-8306-CB7455C2ED74}"/>
              </a:ext>
            </a:extLst>
          </p:cNvPr>
          <p:cNvSpPr>
            <a:spLocks noGrp="1"/>
          </p:cNvSpPr>
          <p:nvPr>
            <p:ph idx="1"/>
          </p:nvPr>
        </p:nvSpPr>
        <p:spPr/>
        <p:txBody>
          <a:bodyPr/>
          <a:lstStyle/>
          <a:p>
            <a:endParaRPr lang="en-US"/>
          </a:p>
        </p:txBody>
      </p:sp>
      <p:pic>
        <p:nvPicPr>
          <p:cNvPr id="1026" name="Picture 2" descr="Image result for money">
            <a:extLst>
              <a:ext uri="{FF2B5EF4-FFF2-40B4-BE49-F238E27FC236}">
                <a16:creationId xmlns:a16="http://schemas.microsoft.com/office/drawing/2014/main" xmlns="" id="{8CD39620-39D3-42A2-913F-2A6BC6AE58C6}"/>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colorTemperature colorTemp="5659"/>
                    </a14:imgEffect>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0" y="-38100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704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8586D95-E57F-403B-8AA0-EF428ABF6653}"/>
              </a:ext>
            </a:extLst>
          </p:cNvPr>
          <p:cNvPicPr>
            <a:picLocks noChangeAspect="1"/>
          </p:cNvPicPr>
          <p:nvPr/>
        </p:nvPicPr>
        <p:blipFill>
          <a:blip r:embed="rId3"/>
          <a:stretch>
            <a:fillRect/>
          </a:stretch>
        </p:blipFill>
        <p:spPr>
          <a:xfrm>
            <a:off x="-402336" y="-401515"/>
            <a:ext cx="12656792" cy="7460683"/>
          </a:xfrm>
          <a:prstGeom prst="rect">
            <a:avLst/>
          </a:prstGeom>
        </p:spPr>
      </p:pic>
      <p:sp>
        <p:nvSpPr>
          <p:cNvPr id="5" name="Arrow: Right 4">
            <a:extLst>
              <a:ext uri="{FF2B5EF4-FFF2-40B4-BE49-F238E27FC236}">
                <a16:creationId xmlns:a16="http://schemas.microsoft.com/office/drawing/2014/main" xmlns="" id="{D58F2FE1-3FC9-402D-81F3-3704CF1E1577}"/>
              </a:ext>
            </a:extLst>
          </p:cNvPr>
          <p:cNvSpPr/>
          <p:nvPr/>
        </p:nvSpPr>
        <p:spPr>
          <a:xfrm rot="19259865">
            <a:off x="9780395" y="3005375"/>
            <a:ext cx="1813346" cy="6469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are HERE</a:t>
            </a:r>
          </a:p>
        </p:txBody>
      </p:sp>
    </p:spTree>
    <p:extLst>
      <p:ext uri="{BB962C8B-B14F-4D97-AF65-F5344CB8AC3E}">
        <p14:creationId xmlns:p14="http://schemas.microsoft.com/office/powerpoint/2010/main" val="3017658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www.bettersound.co.id/media/wysiwyg/Speaker/SoundLink-Color-Bluetooth-speaker.png">
            <a:extLst>
              <a:ext uri="{FF2B5EF4-FFF2-40B4-BE49-F238E27FC236}">
                <a16:creationId xmlns:a16="http://schemas.microsoft.com/office/drawing/2014/main" xmlns="" id="{AEA145FE-66FE-4160-8485-95C74A9C2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3125"/>
            <a:ext cx="6687566" cy="50087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asset1.djicdn.com/images/360/phantom-4/draggable_360_v2/0_0.png">
            <a:extLst>
              <a:ext uri="{FF2B5EF4-FFF2-40B4-BE49-F238E27FC236}">
                <a16:creationId xmlns:a16="http://schemas.microsoft.com/office/drawing/2014/main" xmlns="" id="{1ED7D15F-474F-48CE-B8ED-D64EE50C5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66830">
            <a:off x="4956048" y="2450593"/>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76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amwow Guy - Now including next-gen protection with behavioral heuristics">
            <a:extLst>
              <a:ext uri="{FF2B5EF4-FFF2-40B4-BE49-F238E27FC236}">
                <a16:creationId xmlns:a16="http://schemas.microsoft.com/office/drawing/2014/main" xmlns="" id="{C4FD5DFD-A93E-495E-977B-546CED8CC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744" y="0"/>
            <a:ext cx="6873240" cy="687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5570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EC4F-96CF-4D39-9BC4-DACD3B97D73D}"/>
              </a:ext>
            </a:extLst>
          </p:cNvPr>
          <p:cNvSpPr>
            <a:spLocks noGrp="1"/>
          </p:cNvSpPr>
          <p:nvPr>
            <p:ph idx="1"/>
          </p:nvPr>
        </p:nvSpPr>
        <p:spPr>
          <a:xfrm>
            <a:off x="219456" y="813689"/>
            <a:ext cx="11826240" cy="2990215"/>
          </a:xfrm>
        </p:spPr>
        <p:txBody>
          <a:bodyPr>
            <a:normAutofit/>
          </a:bodyPr>
          <a:lstStyle/>
          <a:p>
            <a:pPr marL="0" indent="0">
              <a:buNone/>
            </a:pPr>
            <a:r>
              <a:rPr lang="en-US" sz="3200" b="1" dirty="0">
                <a:solidFill>
                  <a:srgbClr val="00EE6C"/>
                </a:solidFill>
                <a:latin typeface="Courier New" panose="02070309020205020404" pitchFamily="49" charset="0"/>
                <a:cs typeface="Courier New" panose="02070309020205020404" pitchFamily="49" charset="0"/>
              </a:rPr>
              <a:t>&lt;</a:t>
            </a:r>
            <a:r>
              <a:rPr lang="en-US" sz="3200" b="1" dirty="0" err="1">
                <a:solidFill>
                  <a:srgbClr val="00EE6C"/>
                </a:solidFill>
                <a:latin typeface="Courier New" panose="02070309020205020404" pitchFamily="49" charset="0"/>
                <a:cs typeface="Courier New" panose="02070309020205020404" pitchFamily="49" charset="0"/>
              </a:rPr>
              <a:t>img</a:t>
            </a:r>
            <a:r>
              <a:rPr lang="en-US" sz="3200" b="1" dirty="0">
                <a:solidFill>
                  <a:srgbClr val="00EE6C"/>
                </a:solidFill>
                <a:latin typeface="Courier New" panose="02070309020205020404" pitchFamily="49" charset="0"/>
                <a:cs typeface="Courier New" panose="02070309020205020404" pitchFamily="49" charset="0"/>
              </a:rPr>
              <a:t> width="1" height="1" style="</a:t>
            </a:r>
            <a:r>
              <a:rPr lang="en-US" sz="3200" b="1" dirty="0" err="1">
                <a:solidFill>
                  <a:srgbClr val="00EE6C"/>
                </a:solidFill>
                <a:latin typeface="Courier New" panose="02070309020205020404" pitchFamily="49" charset="0"/>
                <a:cs typeface="Courier New" panose="02070309020205020404" pitchFamily="49" charset="0"/>
              </a:rPr>
              <a:t>display:none</a:t>
            </a:r>
            <a:r>
              <a:rPr lang="en-US" sz="3200" b="1" dirty="0">
                <a:solidFill>
                  <a:srgbClr val="00EE6C"/>
                </a:solidFill>
                <a:latin typeface="Courier New" panose="02070309020205020404" pitchFamily="49" charset="0"/>
                <a:cs typeface="Courier New" panose="02070309020205020404" pitchFamily="49" charset="0"/>
              </a:rPr>
              <a:t>" </a:t>
            </a:r>
            <a:r>
              <a:rPr lang="en-US" sz="3200" b="1" dirty="0" err="1">
                <a:solidFill>
                  <a:srgbClr val="00EE6C"/>
                </a:solidFill>
                <a:latin typeface="Courier New" panose="02070309020205020404" pitchFamily="49" charset="0"/>
                <a:cs typeface="Courier New" panose="02070309020205020404" pitchFamily="49" charset="0"/>
              </a:rPr>
              <a:t>src</a:t>
            </a:r>
            <a:r>
              <a:rPr lang="en-US" sz="3200" b="1" dirty="0">
                <a:solidFill>
                  <a:srgbClr val="00EE6C"/>
                </a:solidFill>
                <a:latin typeface="Courier New" panose="02070309020205020404" pitchFamily="49" charset="0"/>
                <a:cs typeface="Courier New" panose="02070309020205020404" pitchFamily="49" charset="0"/>
              </a:rPr>
              <a:t>="http://</a:t>
            </a:r>
            <a:r>
              <a:rPr lang="en-US" b="1" dirty="0">
                <a:solidFill>
                  <a:srgbClr val="00EE6C"/>
                </a:solidFill>
                <a:latin typeface="Courier New" panose="02070309020205020404" pitchFamily="49" charset="0"/>
                <a:cs typeface="Courier New" panose="02070309020205020404" pitchFamily="49" charset="0"/>
              </a:rPr>
              <a:t>t.sidekickopen65.com/e1t/o/5/f18dQhb0S7ks8dDMPbW2n0x6l2B9gXrN7sKj6v5dz2YW2zhwTz8qSrY6Vd_RpW3LvrVvW2RgTmN1k1H6H0?si=5732826710409216&amp;amp;pi=8b37b0c8-1087-49b1-850c-3fbaaaf6c780</a:t>
            </a:r>
            <a:r>
              <a:rPr lang="en-US" sz="3200" b="1" dirty="0">
                <a:solidFill>
                  <a:srgbClr val="00EE6C"/>
                </a:solidFill>
                <a:latin typeface="Courier New" panose="02070309020205020404" pitchFamily="49" charset="0"/>
                <a:cs typeface="Courier New" panose="02070309020205020404" pitchFamily="49" charset="0"/>
              </a:rPr>
              <a:t>"&gt;</a:t>
            </a:r>
          </a:p>
          <a:p>
            <a:endParaRPr lang="en-US" sz="3200" b="1" dirty="0">
              <a:solidFill>
                <a:srgbClr val="00EE6C"/>
              </a:solidFill>
              <a:latin typeface="Courier New" panose="02070309020205020404" pitchFamily="49" charset="0"/>
              <a:cs typeface="Courier New" panose="02070309020205020404" pitchFamily="49" charset="0"/>
            </a:endParaRPr>
          </a:p>
        </p:txBody>
      </p:sp>
      <p:cxnSp>
        <p:nvCxnSpPr>
          <p:cNvPr id="6" name="Straight Arrow Connector 5">
            <a:extLst>
              <a:ext uri="{FF2B5EF4-FFF2-40B4-BE49-F238E27FC236}">
                <a16:creationId xmlns:a16="http://schemas.microsoft.com/office/drawing/2014/main" xmlns="" id="{273BD44A-8D9D-4A76-AB22-A1D65D89837A}"/>
              </a:ext>
            </a:extLst>
          </p:cNvPr>
          <p:cNvCxnSpPr/>
          <p:nvPr/>
        </p:nvCxnSpPr>
        <p:spPr>
          <a:xfrm flipV="1">
            <a:off x="4416552" y="4237330"/>
            <a:ext cx="1938528" cy="329184"/>
          </a:xfrm>
          <a:prstGeom prst="straightConnector1">
            <a:avLst/>
          </a:prstGeom>
          <a:ln w="123825">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896E707F-3318-4A7D-BAE6-6709445BC6AD}"/>
              </a:ext>
            </a:extLst>
          </p:cNvPr>
          <p:cNvSpPr txBox="1"/>
          <p:nvPr/>
        </p:nvSpPr>
        <p:spPr>
          <a:xfrm>
            <a:off x="2514600" y="4846930"/>
            <a:ext cx="3157728" cy="369332"/>
          </a:xfrm>
          <a:prstGeom prst="rect">
            <a:avLst/>
          </a:prstGeom>
          <a:noFill/>
        </p:spPr>
        <p:txBody>
          <a:bodyPr wrap="square" rtlCol="0">
            <a:spAutoFit/>
          </a:bodyPr>
          <a:lstStyle/>
          <a:p>
            <a:r>
              <a:rPr lang="en-US" dirty="0"/>
              <a:t>See that? Yeah, I don’t either.</a:t>
            </a:r>
          </a:p>
        </p:txBody>
      </p:sp>
      <p:cxnSp>
        <p:nvCxnSpPr>
          <p:cNvPr id="9" name="Straight Connector 8">
            <a:extLst>
              <a:ext uri="{FF2B5EF4-FFF2-40B4-BE49-F238E27FC236}">
                <a16:creationId xmlns:a16="http://schemas.microsoft.com/office/drawing/2014/main" xmlns="" id="{D0D88205-8C45-42D5-996C-5BB804535B03}"/>
              </a:ext>
            </a:extLst>
          </p:cNvPr>
          <p:cNvCxnSpPr>
            <a:cxnSpLocks/>
          </p:cNvCxnSpPr>
          <p:nvPr/>
        </p:nvCxnSpPr>
        <p:spPr>
          <a:xfrm>
            <a:off x="6558280" y="423733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hubsp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36" y="5864352"/>
            <a:ext cx="1731264" cy="11777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nstant contact"/>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884793" y="5978872"/>
            <a:ext cx="3794760" cy="948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rket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3546" y="5864351"/>
            <a:ext cx="1737360" cy="7509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7304899" y="6037986"/>
            <a:ext cx="2286000" cy="7334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34892" y="6115500"/>
            <a:ext cx="2510804" cy="655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3893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1301020"/>
            <a:ext cx="12238529" cy="8159019"/>
          </a:xfrm>
          <a:prstGeom prst="rect">
            <a:avLst/>
          </a:prstGeom>
        </p:spPr>
      </p:pic>
      <p:sp>
        <p:nvSpPr>
          <p:cNvPr id="5" name="TextBox 4"/>
          <p:cNvSpPr txBox="1"/>
          <p:nvPr/>
        </p:nvSpPr>
        <p:spPr>
          <a:xfrm>
            <a:off x="152400" y="6370320"/>
            <a:ext cx="8823960" cy="369332"/>
          </a:xfrm>
          <a:prstGeom prst="rect">
            <a:avLst/>
          </a:prstGeom>
          <a:noFill/>
        </p:spPr>
        <p:txBody>
          <a:bodyPr wrap="square" rtlCol="0">
            <a:spAutoFit/>
          </a:bodyPr>
          <a:lstStyle/>
          <a:p>
            <a:r>
              <a:rPr lang="en-US" dirty="0" smtClean="0"/>
              <a:t>Satellite NSEW orientation target</a:t>
            </a:r>
            <a:r>
              <a:rPr lang="en-US" dirty="0"/>
              <a:t>, Tonopah Test </a:t>
            </a:r>
            <a:r>
              <a:rPr lang="en-US" dirty="0" smtClean="0"/>
              <a:t>Area, </a:t>
            </a:r>
            <a:r>
              <a:rPr lang="en-US" dirty="0" err="1" smtClean="0"/>
              <a:t>Nellis</a:t>
            </a:r>
            <a:r>
              <a:rPr lang="en-US" dirty="0" smtClean="0"/>
              <a:t> </a:t>
            </a:r>
            <a:r>
              <a:rPr lang="en-US" dirty="0"/>
              <a:t>Bombing </a:t>
            </a:r>
            <a:r>
              <a:rPr lang="en-US" dirty="0" smtClean="0"/>
              <a:t>Range AFB, NV, USA</a:t>
            </a:r>
            <a:endParaRPr lang="en-US" dirty="0"/>
          </a:p>
        </p:txBody>
      </p:sp>
    </p:spTree>
    <p:extLst>
      <p:ext uri="{BB962C8B-B14F-4D97-AF65-F5344CB8AC3E}">
        <p14:creationId xmlns:p14="http://schemas.microsoft.com/office/powerpoint/2010/main" val="39183924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006465" y="2756591"/>
            <a:ext cx="2489338" cy="3743885"/>
          </a:xfrm>
          <a:prstGeom prst="rect">
            <a:avLst/>
          </a:prstGeom>
        </p:spPr>
      </p:pic>
      <p:pic>
        <p:nvPicPr>
          <p:cNvPr id="7" name="Picture 6"/>
          <p:cNvPicPr>
            <a:picLocks noChangeAspect="1"/>
          </p:cNvPicPr>
          <p:nvPr/>
        </p:nvPicPr>
        <p:blipFill>
          <a:blip r:embed="rId4"/>
          <a:stretch>
            <a:fillRect/>
          </a:stretch>
        </p:blipFill>
        <p:spPr>
          <a:xfrm>
            <a:off x="4495803" y="276568"/>
            <a:ext cx="3118831" cy="2763611"/>
          </a:xfrm>
          <a:prstGeom prst="rect">
            <a:avLst/>
          </a:prstGeom>
        </p:spPr>
      </p:pic>
      <p:pic>
        <p:nvPicPr>
          <p:cNvPr id="5" name="Picture 4"/>
          <p:cNvPicPr>
            <a:picLocks noChangeAspect="1"/>
          </p:cNvPicPr>
          <p:nvPr/>
        </p:nvPicPr>
        <p:blipFill>
          <a:blip r:embed="rId5"/>
          <a:stretch>
            <a:fillRect/>
          </a:stretch>
        </p:blipFill>
        <p:spPr>
          <a:xfrm>
            <a:off x="5780317" y="2850054"/>
            <a:ext cx="5639989" cy="3650422"/>
          </a:xfrm>
          <a:prstGeom prst="rect">
            <a:avLst/>
          </a:prstGeom>
        </p:spPr>
      </p:pic>
      <p:pic>
        <p:nvPicPr>
          <p:cNvPr id="4" name="Picture 3"/>
          <p:cNvPicPr>
            <a:picLocks noChangeAspect="1"/>
          </p:cNvPicPr>
          <p:nvPr/>
        </p:nvPicPr>
        <p:blipFill>
          <a:blip r:embed="rId6"/>
          <a:stretch>
            <a:fillRect/>
          </a:stretch>
        </p:blipFill>
        <p:spPr>
          <a:xfrm>
            <a:off x="744574" y="457202"/>
            <a:ext cx="3657599" cy="1600200"/>
          </a:xfrm>
          <a:prstGeom prst="rect">
            <a:avLst/>
          </a:prstGeom>
        </p:spPr>
      </p:pic>
    </p:spTree>
    <p:extLst>
      <p:ext uri="{BB962C8B-B14F-4D97-AF65-F5344CB8AC3E}">
        <p14:creationId xmlns:p14="http://schemas.microsoft.com/office/powerpoint/2010/main" val="18762001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1120" y="304800"/>
            <a:ext cx="9479280" cy="6294242"/>
          </a:xfrm>
          <a:prstGeom prst="rect">
            <a:avLst/>
          </a:prstGeom>
        </p:spPr>
      </p:pic>
    </p:spTree>
    <p:extLst>
      <p:ext uri="{BB962C8B-B14F-4D97-AF65-F5344CB8AC3E}">
        <p14:creationId xmlns:p14="http://schemas.microsoft.com/office/powerpoint/2010/main" val="37074780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49626"/>
          </a:xfrm>
          <a:prstGeom prst="rect">
            <a:avLst/>
          </a:prstGeom>
        </p:spPr>
      </p:pic>
    </p:spTree>
    <p:extLst>
      <p:ext uri="{BB962C8B-B14F-4D97-AF65-F5344CB8AC3E}">
        <p14:creationId xmlns:p14="http://schemas.microsoft.com/office/powerpoint/2010/main" val="15146674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ata.com"/>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3775" y="1071965"/>
            <a:ext cx="48006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731000" y="2662439"/>
            <a:ext cx="4241800" cy="14791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linkedi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340201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0" y="1193800"/>
            <a:ext cx="12265905" cy="4646613"/>
          </a:xfrm>
          <a:prstGeom prst="rect">
            <a:avLst/>
          </a:prstGeom>
        </p:spPr>
      </p:pic>
    </p:spTree>
    <p:extLst>
      <p:ext uri="{BB962C8B-B14F-4D97-AF65-F5344CB8AC3E}">
        <p14:creationId xmlns:p14="http://schemas.microsoft.com/office/powerpoint/2010/main" val="300972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192000" cy="7004408"/>
          </a:xfrm>
          <a:prstGeom prst="rect">
            <a:avLst/>
          </a:prstGeom>
        </p:spPr>
      </p:pic>
    </p:spTree>
    <p:extLst>
      <p:ext uri="{BB962C8B-B14F-4D97-AF65-F5344CB8AC3E}">
        <p14:creationId xmlns:p14="http://schemas.microsoft.com/office/powerpoint/2010/main" val="1295262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6ACB1BF-3D62-44AF-AD08-3D39DBB0A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54163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4200" y="619562"/>
            <a:ext cx="8458200" cy="5628837"/>
          </a:xfrm>
          <a:prstGeom prst="rect">
            <a:avLst/>
          </a:prstGeom>
        </p:spPr>
      </p:pic>
    </p:spTree>
    <p:extLst>
      <p:ext uri="{BB962C8B-B14F-4D97-AF65-F5344CB8AC3E}">
        <p14:creationId xmlns:p14="http://schemas.microsoft.com/office/powerpoint/2010/main" val="2024381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822960" y="0"/>
            <a:ext cx="10349672" cy="6858000"/>
          </a:xfrm>
          <a:prstGeom prst="rect">
            <a:avLst/>
          </a:prstGeom>
        </p:spPr>
      </p:pic>
      <p:sp>
        <p:nvSpPr>
          <p:cNvPr id="6" name="Rectangle 5"/>
          <p:cNvSpPr/>
          <p:nvPr/>
        </p:nvSpPr>
        <p:spPr>
          <a:xfrm>
            <a:off x="6842760" y="1584960"/>
            <a:ext cx="1143000" cy="198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2542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Story</a:t>
            </a:r>
            <a:endParaRPr lang="en-US" dirty="0"/>
          </a:p>
        </p:txBody>
      </p:sp>
    </p:spTree>
    <p:extLst>
      <p:ext uri="{BB962C8B-B14F-4D97-AF65-F5344CB8AC3E}">
        <p14:creationId xmlns:p14="http://schemas.microsoft.com/office/powerpoint/2010/main" val="26801640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15046" y="-133338"/>
            <a:ext cx="14207046" cy="6991338"/>
          </a:xfrm>
          <a:prstGeom prst="rect">
            <a:avLst/>
          </a:prstGeom>
        </p:spPr>
      </p:pic>
      <p:sp>
        <p:nvSpPr>
          <p:cNvPr id="6" name="Rectangle 5"/>
          <p:cNvSpPr/>
          <p:nvPr/>
        </p:nvSpPr>
        <p:spPr>
          <a:xfrm>
            <a:off x="-1676400" y="1905000"/>
            <a:ext cx="2463800" cy="222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15046" y="1083846"/>
            <a:ext cx="8301546" cy="677108"/>
          </a:xfrm>
          <a:prstGeom prst="rect">
            <a:avLst/>
          </a:prstGeom>
          <a:solidFill>
            <a:schemeClr val="tx1"/>
          </a:solidFill>
        </p:spPr>
        <p:txBody>
          <a:bodyPr wrap="square" lIns="0" tIns="0" rIns="0" bIns="0" rtlCol="0">
            <a:spAutoFit/>
          </a:bodyPr>
          <a:lstStyle/>
          <a:p>
            <a:pPr algn="r"/>
            <a:r>
              <a:rPr lang="en-US" sz="4400" dirty="0" smtClean="0">
                <a:solidFill>
                  <a:schemeClr val="bg1"/>
                </a:solidFill>
                <a:latin typeface="Berlin Sans FB" panose="020E0602020502020306" pitchFamily="34" charset="0"/>
                <a:cs typeface="Aharoni" panose="02010803020104030203" pitchFamily="2" charset="-79"/>
              </a:rPr>
              <a:t>Starring: The Solutions Architect</a:t>
            </a:r>
            <a:endParaRPr lang="en-US" sz="4400" dirty="0">
              <a:solidFill>
                <a:schemeClr val="bg1"/>
              </a:solidFill>
              <a:latin typeface="Berlin Sans FB" panose="020E0602020502020306" pitchFamily="34" charset="0"/>
              <a:cs typeface="Aharoni" panose="02010803020104030203" pitchFamily="2" charset="-79"/>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114674">
            <a:off x="8150501" y="3007000"/>
            <a:ext cx="128850" cy="128850"/>
          </a:xfrm>
          <a:prstGeom prst="rect">
            <a:avLst/>
          </a:prstGeom>
        </p:spPr>
      </p:pic>
      <p:sp>
        <p:nvSpPr>
          <p:cNvPr id="8" name="TextBox 7"/>
          <p:cNvSpPr txBox="1"/>
          <p:nvPr/>
        </p:nvSpPr>
        <p:spPr>
          <a:xfrm>
            <a:off x="1722120" y="6180892"/>
            <a:ext cx="3566160" cy="677108"/>
          </a:xfrm>
          <a:prstGeom prst="rect">
            <a:avLst/>
          </a:prstGeom>
          <a:solidFill>
            <a:schemeClr val="bg1"/>
          </a:solidFill>
        </p:spPr>
        <p:txBody>
          <a:bodyPr wrap="square" lIns="0" tIns="0" rIns="0" bIns="0" rtlCol="0">
            <a:spAutoFit/>
          </a:bodyPr>
          <a:lstStyle/>
          <a:p>
            <a:pPr algn="r"/>
            <a:r>
              <a:rPr lang="en-US" sz="4400" dirty="0" smtClean="0">
                <a:latin typeface="Berlin Sans FB" panose="020E0602020502020306" pitchFamily="34" charset="0"/>
                <a:cs typeface="Aharoni" panose="02010803020104030203" pitchFamily="2" charset="-79"/>
              </a:rPr>
              <a:t>Licensed to Sell</a:t>
            </a:r>
            <a:endParaRPr lang="en-US" sz="4400" dirty="0">
              <a:latin typeface="Berlin Sans FB" panose="020E0602020502020306" pitchFamily="34" charset="0"/>
              <a:cs typeface="Aharoni" panose="02010803020104030203" pitchFamily="2" charset="-79"/>
            </a:endParaRPr>
          </a:p>
        </p:txBody>
      </p:sp>
    </p:spTree>
    <p:extLst>
      <p:ext uri="{BB962C8B-B14F-4D97-AF65-F5344CB8AC3E}">
        <p14:creationId xmlns:p14="http://schemas.microsoft.com/office/powerpoint/2010/main" val="12715031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prstClr val="black"/>
              <a:schemeClr val="accent3">
                <a:tint val="45000"/>
                <a:satMod val="400000"/>
              </a:schemeClr>
            </a:duotone>
          </a:blip>
          <a:stretch>
            <a:fillRect/>
          </a:stretch>
        </p:blipFill>
        <p:spPr>
          <a:xfrm>
            <a:off x="-48734" y="0"/>
            <a:ext cx="12240733" cy="6858000"/>
          </a:xfrm>
          <a:prstGeom prst="rect">
            <a:avLst/>
          </a:prstGeom>
        </p:spPr>
      </p:pic>
      <p:sp>
        <p:nvSpPr>
          <p:cNvPr id="5" name="TextBox 4"/>
          <p:cNvSpPr txBox="1"/>
          <p:nvPr/>
        </p:nvSpPr>
        <p:spPr>
          <a:xfrm>
            <a:off x="1281664" y="4013200"/>
            <a:ext cx="10910335" cy="1200329"/>
          </a:xfrm>
          <a:prstGeom prst="rect">
            <a:avLst/>
          </a:prstGeom>
          <a:noFill/>
        </p:spPr>
        <p:txBody>
          <a:bodyPr wrap="square" rtlCol="0">
            <a:spAutoFit/>
          </a:bodyPr>
          <a:lstStyle/>
          <a:p>
            <a:r>
              <a:rPr lang="en-US" sz="7200" dirty="0" smtClean="0">
                <a:latin typeface="Courier New" panose="02070309020205020404" pitchFamily="49" charset="0"/>
                <a:cs typeface="Courier New" panose="02070309020205020404" pitchFamily="49" charset="0"/>
              </a:rPr>
              <a:t>Sales Methodologies</a:t>
            </a:r>
            <a:endParaRPr lang="en-US" sz="7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71344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Decoding the Methods</a:t>
            </a:r>
            <a:endParaRPr lang="en-US" dirty="0"/>
          </a:p>
        </p:txBody>
      </p:sp>
      <p:sp>
        <p:nvSpPr>
          <p:cNvPr id="3" name="Content Placeholder 2"/>
          <p:cNvSpPr>
            <a:spLocks noGrp="1"/>
          </p:cNvSpPr>
          <p:nvPr>
            <p:ph idx="1"/>
          </p:nvPr>
        </p:nvSpPr>
        <p:spPr>
          <a:xfrm>
            <a:off x="838200" y="1825625"/>
            <a:ext cx="10515600" cy="4537075"/>
          </a:xfrm>
        </p:spPr>
        <p:txBody>
          <a:bodyPr>
            <a:normAutofit/>
          </a:bodyPr>
          <a:lstStyle/>
          <a:p>
            <a:pPr marL="0" indent="0">
              <a:buNone/>
            </a:pPr>
            <a:r>
              <a:rPr lang="en-US" sz="3600" dirty="0" smtClean="0"/>
              <a:t>Question types:</a:t>
            </a:r>
          </a:p>
          <a:p>
            <a:r>
              <a:rPr lang="en-US" dirty="0" smtClean="0"/>
              <a:t>Leading</a:t>
            </a:r>
            <a:r>
              <a:rPr lang="en-US" dirty="0"/>
              <a:t>, Situation, or </a:t>
            </a:r>
            <a:r>
              <a:rPr lang="en-US" dirty="0" smtClean="0"/>
              <a:t>Problem</a:t>
            </a:r>
          </a:p>
          <a:p>
            <a:r>
              <a:rPr lang="en-US" dirty="0"/>
              <a:t>Open </a:t>
            </a:r>
            <a:r>
              <a:rPr lang="en-US" dirty="0" smtClean="0"/>
              <a:t>Ended</a:t>
            </a:r>
          </a:p>
          <a:p>
            <a:r>
              <a:rPr lang="en-US" dirty="0" smtClean="0"/>
              <a:t>Control</a:t>
            </a:r>
          </a:p>
          <a:p>
            <a:r>
              <a:rPr lang="en-US" dirty="0"/>
              <a:t>Impact, Need-Payoff, or </a:t>
            </a:r>
            <a:r>
              <a:rPr lang="en-US" dirty="0" smtClean="0"/>
              <a:t>Implication</a:t>
            </a:r>
          </a:p>
          <a:p>
            <a:r>
              <a:rPr lang="en-US" dirty="0" smtClean="0"/>
              <a:t>Summary    </a:t>
            </a:r>
            <a:endParaRPr lang="en-US" dirty="0"/>
          </a:p>
        </p:txBody>
      </p:sp>
      <p:pic>
        <p:nvPicPr>
          <p:cNvPr id="5" name="Picture 4"/>
          <p:cNvPicPr>
            <a:picLocks noChangeAspect="1"/>
          </p:cNvPicPr>
          <p:nvPr/>
        </p:nvPicPr>
        <p:blipFill>
          <a:blip r:embed="rId3"/>
          <a:stretch>
            <a:fillRect/>
          </a:stretch>
        </p:blipFill>
        <p:spPr>
          <a:xfrm>
            <a:off x="7198109" y="2019300"/>
            <a:ext cx="4574791" cy="4483295"/>
          </a:xfrm>
          <a:prstGeom prst="rect">
            <a:avLst/>
          </a:prstGeom>
          <a:effectLst>
            <a:softEdge rad="76200"/>
          </a:effectLst>
        </p:spPr>
      </p:pic>
    </p:spTree>
    <p:extLst>
      <p:ext uri="{BB962C8B-B14F-4D97-AF65-F5344CB8AC3E}">
        <p14:creationId xmlns:p14="http://schemas.microsoft.com/office/powerpoint/2010/main" val="25652021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635000"/>
            <a:ext cx="12192000" cy="8128000"/>
          </a:xfrm>
          <a:prstGeom prst="rect">
            <a:avLst/>
          </a:prstGeom>
        </p:spPr>
      </p:pic>
    </p:spTree>
    <p:extLst>
      <p:ext uri="{BB962C8B-B14F-4D97-AF65-F5344CB8AC3E}">
        <p14:creationId xmlns:p14="http://schemas.microsoft.com/office/powerpoint/2010/main" val="10107522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Engineering Tactics</a:t>
            </a:r>
            <a:endParaRPr lang="en-US" dirty="0"/>
          </a:p>
        </p:txBody>
      </p:sp>
      <p:sp>
        <p:nvSpPr>
          <p:cNvPr id="3" name="Content Placeholder 2"/>
          <p:cNvSpPr>
            <a:spLocks noGrp="1"/>
          </p:cNvSpPr>
          <p:nvPr>
            <p:ph idx="1"/>
          </p:nvPr>
        </p:nvSpPr>
        <p:spPr>
          <a:xfrm>
            <a:off x="838200" y="1546224"/>
            <a:ext cx="10515600" cy="4575175"/>
          </a:xfrm>
        </p:spPr>
        <p:txBody>
          <a:bodyPr>
            <a:normAutofit/>
          </a:bodyPr>
          <a:lstStyle/>
          <a:p>
            <a:r>
              <a:rPr lang="en-US" dirty="0" smtClean="0"/>
              <a:t>FOMO</a:t>
            </a:r>
          </a:p>
          <a:p>
            <a:r>
              <a:rPr lang="en-US" dirty="0" smtClean="0"/>
              <a:t>Reciprocity</a:t>
            </a:r>
          </a:p>
          <a:p>
            <a:r>
              <a:rPr lang="en-US" dirty="0" smtClean="0"/>
              <a:t>Success Criteria</a:t>
            </a:r>
          </a:p>
          <a:p>
            <a:r>
              <a:rPr lang="en-US" dirty="0" smtClean="0"/>
              <a:t>Competitive Differentiation</a:t>
            </a:r>
          </a:p>
          <a:p>
            <a:r>
              <a:rPr lang="en-US" dirty="0" smtClean="0"/>
              <a:t>Inoculation Effect</a:t>
            </a:r>
          </a:p>
          <a:p>
            <a:r>
              <a:rPr lang="en-US" dirty="0" smtClean="0"/>
              <a:t>Instant Gratification</a:t>
            </a:r>
          </a:p>
          <a:p>
            <a:r>
              <a:rPr lang="en-US" dirty="0" smtClean="0"/>
              <a:t>Left Digit Manipulation</a:t>
            </a:r>
          </a:p>
          <a:p>
            <a:r>
              <a:rPr lang="en-US" dirty="0" smtClean="0"/>
              <a:t>Limited Options</a:t>
            </a:r>
          </a:p>
          <a:p>
            <a:r>
              <a:rPr lang="en-US" dirty="0" smtClean="0"/>
              <a:t>FUD</a:t>
            </a:r>
            <a:endParaRPr lang="en-US" dirty="0"/>
          </a:p>
        </p:txBody>
      </p:sp>
      <p:pic>
        <p:nvPicPr>
          <p:cNvPr id="6" name="Picture 5"/>
          <p:cNvPicPr>
            <a:picLocks noChangeAspect="1"/>
          </p:cNvPicPr>
          <p:nvPr/>
        </p:nvPicPr>
        <p:blipFill>
          <a:blip r:embed="rId3"/>
          <a:stretch>
            <a:fillRect/>
          </a:stretch>
        </p:blipFill>
        <p:spPr>
          <a:xfrm>
            <a:off x="8077200" y="-106681"/>
            <a:ext cx="4236720" cy="6998781"/>
          </a:xfrm>
          <a:prstGeom prst="rect">
            <a:avLst/>
          </a:prstGeom>
          <a:effectLst>
            <a:softEdge rad="76200"/>
          </a:effectLst>
        </p:spPr>
      </p:pic>
    </p:spTree>
    <p:extLst>
      <p:ext uri="{BB962C8B-B14F-4D97-AF65-F5344CB8AC3E}">
        <p14:creationId xmlns:p14="http://schemas.microsoft.com/office/powerpoint/2010/main" val="16871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6E13F2-14BE-4F28-B8E2-4925DCC687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9EA8D820-F882-4876-84D2-D0AA1764D21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DC52E024-ED09-41A2-8314-BA4C016735E7}"/>
              </a:ext>
            </a:extLst>
          </p:cNvPr>
          <p:cNvPicPr>
            <a:picLocks noChangeAspect="1"/>
          </p:cNvPicPr>
          <p:nvPr/>
        </p:nvPicPr>
        <p:blipFill>
          <a:blip r:embed="rId3"/>
          <a:stretch>
            <a:fillRect/>
          </a:stretch>
        </p:blipFill>
        <p:spPr>
          <a:xfrm>
            <a:off x="0" y="0"/>
            <a:ext cx="12975004" cy="6858000"/>
          </a:xfrm>
          <a:prstGeom prst="rect">
            <a:avLst/>
          </a:prstGeom>
        </p:spPr>
      </p:pic>
      <p:sp>
        <p:nvSpPr>
          <p:cNvPr id="5" name="TextBox 4"/>
          <p:cNvSpPr txBox="1"/>
          <p:nvPr/>
        </p:nvSpPr>
        <p:spPr>
          <a:xfrm>
            <a:off x="367265" y="2705725"/>
            <a:ext cx="4433335" cy="2123658"/>
          </a:xfrm>
          <a:prstGeom prst="rect">
            <a:avLst/>
          </a:prstGeom>
          <a:noFill/>
        </p:spPr>
        <p:txBody>
          <a:bodyPr wrap="square" rtlCol="0">
            <a:spAutoFit/>
          </a:bodyPr>
          <a:lstStyle/>
          <a:p>
            <a:r>
              <a:rPr lang="en-US" sz="4400" b="1" dirty="0" smtClean="0">
                <a:latin typeface="Courier New" panose="02070309020205020404" pitchFamily="49" charset="0"/>
                <a:cs typeface="Courier New" panose="02070309020205020404" pitchFamily="49" charset="0"/>
              </a:rPr>
              <a:t>C</a:t>
            </a:r>
            <a:r>
              <a:rPr lang="en-US" sz="4400" dirty="0" smtClean="0">
                <a:latin typeface="Courier New" panose="02070309020205020404" pitchFamily="49" charset="0"/>
                <a:cs typeface="Courier New" panose="02070309020205020404" pitchFamily="49" charset="0"/>
              </a:rPr>
              <a:t>ompetitive </a:t>
            </a:r>
            <a:r>
              <a:rPr lang="en-US" sz="4400" b="1" dirty="0" smtClean="0">
                <a:latin typeface="Courier New" panose="02070309020205020404" pitchFamily="49" charset="0"/>
                <a:cs typeface="Courier New" panose="02070309020205020404" pitchFamily="49" charset="0"/>
              </a:rPr>
              <a:t>I</a:t>
            </a:r>
            <a:r>
              <a:rPr lang="en-US" sz="4400" dirty="0" smtClean="0">
                <a:latin typeface="Courier New" panose="02070309020205020404" pitchFamily="49" charset="0"/>
                <a:cs typeface="Courier New" panose="02070309020205020404" pitchFamily="49" charset="0"/>
              </a:rPr>
              <a:t>ntelligence</a:t>
            </a:r>
          </a:p>
          <a:p>
            <a:r>
              <a:rPr lang="en-US" sz="4400" b="1" dirty="0" smtClean="0">
                <a:latin typeface="Courier New" panose="02070309020205020404" pitchFamily="49" charset="0"/>
                <a:cs typeface="Courier New" panose="02070309020205020404" pitchFamily="49" charset="0"/>
              </a:rPr>
              <a:t>A</a:t>
            </a:r>
            <a:r>
              <a:rPr lang="en-US" sz="4400" dirty="0" smtClean="0">
                <a:latin typeface="Courier New" panose="02070309020205020404" pitchFamily="49" charset="0"/>
                <a:cs typeface="Courier New" panose="02070309020205020404" pitchFamily="49" charset="0"/>
              </a:rPr>
              <a:t>cquisition</a:t>
            </a:r>
            <a:endParaRPr lang="en-US" sz="4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062827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3716000" cy="6858000"/>
          </a:xfrm>
          <a:prstGeom prst="rect">
            <a:avLst/>
          </a:prstGeom>
        </p:spPr>
      </p:pic>
    </p:spTree>
    <p:extLst>
      <p:ext uri="{BB962C8B-B14F-4D97-AF65-F5344CB8AC3E}">
        <p14:creationId xmlns:p14="http://schemas.microsoft.com/office/powerpoint/2010/main" val="27837730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F306F-693D-47F1-91ED-FED98D5E56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20271C-1E38-4229-9E17-884573AD9C06}"/>
              </a:ext>
            </a:extLst>
          </p:cNvPr>
          <p:cNvSpPr>
            <a:spLocks noGrp="1"/>
          </p:cNvSpPr>
          <p:nvPr>
            <p:ph idx="1"/>
          </p:nvPr>
        </p:nvSpPr>
        <p:spPr/>
        <p:txBody>
          <a:bodyPr/>
          <a:lstStyle/>
          <a:p>
            <a:endParaRPr lang="en-US"/>
          </a:p>
        </p:txBody>
      </p:sp>
      <p:pic>
        <p:nvPicPr>
          <p:cNvPr id="2050" name="Picture 2" descr="https://ichef-1.bbci.co.uk/news/660/media/images/80295000/jpg/_80295405_thinking522738989.jpg">
            <a:extLst>
              <a:ext uri="{FF2B5EF4-FFF2-40B4-BE49-F238E27FC236}">
                <a16:creationId xmlns:a16="http://schemas.microsoft.com/office/drawing/2014/main" xmlns="" id="{D9158039-6B61-4376-BC35-600ADAF43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 y="0"/>
            <a:ext cx="12200214"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823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grayscl/>
          </a:blip>
          <a:stretch>
            <a:fillRect/>
          </a:stretch>
        </p:blipFill>
        <p:spPr>
          <a:xfrm>
            <a:off x="0" y="-381000"/>
            <a:ext cx="12192000" cy="8161020"/>
          </a:xfrm>
          <a:prstGeom prst="rect">
            <a:avLst/>
          </a:prstGeom>
          <a:effectLst/>
        </p:spPr>
      </p:pic>
    </p:spTree>
    <p:extLst>
      <p:ext uri="{BB962C8B-B14F-4D97-AF65-F5344CB8AC3E}">
        <p14:creationId xmlns:p14="http://schemas.microsoft.com/office/powerpoint/2010/main" val="17886285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
            <a:ext cx="12192000" cy="7045791"/>
          </a:xfrm>
          <a:prstGeom prst="rect">
            <a:avLst/>
          </a:prstGeom>
        </p:spPr>
      </p:pic>
    </p:spTree>
    <p:extLst>
      <p:ext uri="{BB962C8B-B14F-4D97-AF65-F5344CB8AC3E}">
        <p14:creationId xmlns:p14="http://schemas.microsoft.com/office/powerpoint/2010/main" val="30450223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6300" y="355600"/>
            <a:ext cx="10401300" cy="6118505"/>
          </a:xfrm>
          <a:prstGeom prst="rect">
            <a:avLst/>
          </a:prstGeom>
        </p:spPr>
      </p:pic>
    </p:spTree>
    <p:extLst>
      <p:ext uri="{BB962C8B-B14F-4D97-AF65-F5344CB8AC3E}">
        <p14:creationId xmlns:p14="http://schemas.microsoft.com/office/powerpoint/2010/main" val="18282069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Investigation</a:t>
            </a:r>
            <a:endParaRPr lang="en-US" dirty="0"/>
          </a:p>
        </p:txBody>
      </p:sp>
    </p:spTree>
    <p:extLst>
      <p:ext uri="{BB962C8B-B14F-4D97-AF65-F5344CB8AC3E}">
        <p14:creationId xmlns:p14="http://schemas.microsoft.com/office/powerpoint/2010/main" val="32210526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457200"/>
            <a:ext cx="12192000" cy="8036718"/>
            <a:chOff x="0" y="-457200"/>
            <a:chExt cx="12192000" cy="8036718"/>
          </a:xfrm>
        </p:grpSpPr>
        <p:pic>
          <p:nvPicPr>
            <p:cNvPr id="6" name="Picture 5"/>
            <p:cNvPicPr>
              <a:picLocks noChangeAspect="1"/>
            </p:cNvPicPr>
            <p:nvPr/>
          </p:nvPicPr>
          <p:blipFill>
            <a:blip r:embed="rId3"/>
            <a:stretch>
              <a:fillRect/>
            </a:stretch>
          </p:blipFill>
          <p:spPr>
            <a:xfrm>
              <a:off x="0" y="-457200"/>
              <a:ext cx="12192000" cy="8036718"/>
            </a:xfrm>
            <a:prstGeom prst="rect">
              <a:avLst/>
            </a:prstGeom>
          </p:spPr>
        </p:pic>
        <p:sp>
          <p:nvSpPr>
            <p:cNvPr id="8" name="Rounded Rectangle 7"/>
            <p:cNvSpPr/>
            <p:nvPr/>
          </p:nvSpPr>
          <p:spPr>
            <a:xfrm rot="120000">
              <a:off x="5654040" y="1798320"/>
              <a:ext cx="3482340" cy="646986"/>
            </a:xfrm>
            <a:prstGeom prst="roundRect">
              <a:avLst/>
            </a:prstGeom>
            <a:solidFill>
              <a:srgbClr val="324D1F"/>
            </a:solidFill>
            <a:effectLst>
              <a:softEdge rad="25400"/>
            </a:effectLst>
          </p:spPr>
          <p:txBody>
            <a:bodyPr wrap="square" rtlCol="0">
              <a:spAutoFit/>
            </a:bodyPr>
            <a:lstStyle/>
            <a:p>
              <a:pPr algn="ctr"/>
              <a:r>
                <a:rPr lang="en-US" sz="3200" dirty="0">
                  <a:solidFill>
                    <a:srgbClr val="FFFF99"/>
                  </a:solidFill>
                  <a:latin typeface="Franklin Gothic Medium" panose="020B0603020102020204" pitchFamily="34" charset="0"/>
                </a:rPr>
                <a:t>Securitay Edition</a:t>
              </a:r>
            </a:p>
          </p:txBody>
        </p:sp>
        <p:sp>
          <p:nvSpPr>
            <p:cNvPr id="9" name="Rounded Rectangle 8"/>
            <p:cNvSpPr/>
            <p:nvPr/>
          </p:nvSpPr>
          <p:spPr>
            <a:xfrm rot="288168">
              <a:off x="1197518" y="5737635"/>
              <a:ext cx="1912416" cy="340519"/>
            </a:xfrm>
            <a:prstGeom prst="roundRect">
              <a:avLst/>
            </a:prstGeom>
            <a:solidFill>
              <a:srgbClr val="652B91"/>
            </a:solidFill>
            <a:effectLst>
              <a:softEdge rad="25400"/>
            </a:effectLst>
          </p:spPr>
          <p:txBody>
            <a:bodyPr wrap="square" rtlCol="0">
              <a:spAutoFit/>
            </a:bodyPr>
            <a:lstStyle/>
            <a:p>
              <a:pPr algn="ctr"/>
              <a:r>
                <a:rPr lang="en-US" sz="1400" dirty="0" smtClean="0">
                  <a:solidFill>
                    <a:srgbClr val="FFFF99"/>
                  </a:solidFill>
                  <a:latin typeface="Franklin Gothic Medium" panose="020B0603020102020204" pitchFamily="34" charset="0"/>
                </a:rPr>
                <a:t>Jack Daniel Approved!</a:t>
              </a:r>
              <a:endParaRPr lang="en-US" sz="1400" dirty="0">
                <a:solidFill>
                  <a:srgbClr val="FFFF99"/>
                </a:solidFill>
                <a:latin typeface="Franklin Gothic Medium" panose="020B0603020102020204" pitchFamily="34" charset="0"/>
              </a:endParaRPr>
            </a:p>
          </p:txBody>
        </p:sp>
      </p:grpSp>
    </p:spTree>
    <p:extLst>
      <p:ext uri="{BB962C8B-B14F-4D97-AF65-F5344CB8AC3E}">
        <p14:creationId xmlns:p14="http://schemas.microsoft.com/office/powerpoint/2010/main" val="4526341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 y="0"/>
            <a:ext cx="12413019" cy="7360920"/>
          </a:xfrm>
          <a:prstGeom prst="rect">
            <a:avLst/>
          </a:prstGeom>
        </p:spPr>
      </p:pic>
      <p:sp>
        <p:nvSpPr>
          <p:cNvPr id="5" name="TextBox 4"/>
          <p:cNvSpPr txBox="1"/>
          <p:nvPr/>
        </p:nvSpPr>
        <p:spPr>
          <a:xfrm>
            <a:off x="2973733" y="121920"/>
            <a:ext cx="6160751" cy="584775"/>
          </a:xfrm>
          <a:prstGeom prst="rect">
            <a:avLst/>
          </a:prstGeom>
          <a:solidFill>
            <a:schemeClr val="tx1"/>
          </a:solidFill>
        </p:spPr>
        <p:txBody>
          <a:bodyPr wrap="square" rtlCol="0">
            <a:spAutoFit/>
          </a:bodyPr>
          <a:lstStyle/>
          <a:p>
            <a:pPr algn="ctr"/>
            <a:r>
              <a:rPr lang="en-US" sz="3200" b="1" dirty="0" smtClean="0">
                <a:solidFill>
                  <a:schemeClr val="bg1"/>
                </a:solidFill>
                <a:latin typeface="Rockwell" panose="02060603020205020403" pitchFamily="18" charset="0"/>
              </a:rPr>
              <a:t>How to do Defense In Depth</a:t>
            </a:r>
            <a:endParaRPr lang="en-US" sz="3200" b="1" dirty="0">
              <a:solidFill>
                <a:schemeClr val="bg1"/>
              </a:solidFill>
              <a:latin typeface="Rockwell" panose="02060603020205020403" pitchFamily="18" charset="0"/>
            </a:endParaRPr>
          </a:p>
        </p:txBody>
      </p:sp>
      <p:sp>
        <p:nvSpPr>
          <p:cNvPr id="6" name="Rectangle 5"/>
          <p:cNvSpPr/>
          <p:nvPr/>
        </p:nvSpPr>
        <p:spPr>
          <a:xfrm>
            <a:off x="-167641" y="6385560"/>
            <a:ext cx="12428259" cy="883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86993" y="6031766"/>
            <a:ext cx="1173480" cy="338554"/>
          </a:xfrm>
          <a:prstGeom prst="rect">
            <a:avLst/>
          </a:prstGeom>
          <a:noFill/>
        </p:spPr>
        <p:txBody>
          <a:bodyPr wrap="square" rtlCol="0">
            <a:spAutoFit/>
          </a:bodyPr>
          <a:lstStyle/>
          <a:p>
            <a:pPr algn="ctr"/>
            <a:r>
              <a:rPr lang="en-US" sz="1600" dirty="0" smtClean="0">
                <a:solidFill>
                  <a:schemeClr val="bg1"/>
                </a:solidFill>
                <a:latin typeface="Rockwell" panose="02060603020205020403" pitchFamily="18" charset="0"/>
              </a:rPr>
              <a:t>Honeypot</a:t>
            </a:r>
            <a:endParaRPr lang="en-US" sz="1600" dirty="0">
              <a:solidFill>
                <a:schemeClr val="bg1"/>
              </a:solidFill>
              <a:latin typeface="Rockwell" panose="02060603020205020403" pitchFamily="18" charset="0"/>
            </a:endParaRPr>
          </a:p>
        </p:txBody>
      </p:sp>
      <p:sp>
        <p:nvSpPr>
          <p:cNvPr id="8" name="TextBox 7"/>
          <p:cNvSpPr txBox="1"/>
          <p:nvPr/>
        </p:nvSpPr>
        <p:spPr>
          <a:xfrm>
            <a:off x="3514753" y="6047006"/>
            <a:ext cx="1173480" cy="584775"/>
          </a:xfrm>
          <a:prstGeom prst="rect">
            <a:avLst/>
          </a:prstGeom>
          <a:noFill/>
        </p:spPr>
        <p:txBody>
          <a:bodyPr wrap="square" rtlCol="0">
            <a:spAutoFit/>
          </a:bodyPr>
          <a:lstStyle/>
          <a:p>
            <a:pPr algn="ctr"/>
            <a:r>
              <a:rPr lang="en-US" sz="1600" dirty="0" smtClean="0">
                <a:solidFill>
                  <a:schemeClr val="bg1"/>
                </a:solidFill>
                <a:latin typeface="Rockwell" panose="02060603020205020403" pitchFamily="18" charset="0"/>
              </a:rPr>
              <a:t>Firewall Filters</a:t>
            </a:r>
            <a:endParaRPr lang="en-US" sz="1600" dirty="0">
              <a:solidFill>
                <a:schemeClr val="bg1"/>
              </a:solidFill>
              <a:latin typeface="Rockwell" panose="02060603020205020403" pitchFamily="18" charset="0"/>
            </a:endParaRPr>
          </a:p>
        </p:txBody>
      </p:sp>
      <p:sp>
        <p:nvSpPr>
          <p:cNvPr id="9" name="TextBox 8"/>
          <p:cNvSpPr txBox="1"/>
          <p:nvPr/>
        </p:nvSpPr>
        <p:spPr>
          <a:xfrm>
            <a:off x="4703474" y="6031766"/>
            <a:ext cx="1459212" cy="830997"/>
          </a:xfrm>
          <a:prstGeom prst="rect">
            <a:avLst/>
          </a:prstGeom>
          <a:noFill/>
        </p:spPr>
        <p:txBody>
          <a:bodyPr wrap="square" rtlCol="0">
            <a:spAutoFit/>
          </a:bodyPr>
          <a:lstStyle/>
          <a:p>
            <a:pPr algn="ctr"/>
            <a:r>
              <a:rPr lang="en-US" sz="1600" dirty="0" smtClean="0">
                <a:solidFill>
                  <a:schemeClr val="bg1"/>
                </a:solidFill>
                <a:latin typeface="Rockwell" panose="02060603020205020403" pitchFamily="18" charset="0"/>
              </a:rPr>
              <a:t>Heuristic Classification Engine</a:t>
            </a:r>
            <a:endParaRPr lang="en-US" sz="1600" dirty="0">
              <a:solidFill>
                <a:schemeClr val="bg1"/>
              </a:solidFill>
              <a:latin typeface="Rockwell" panose="02060603020205020403" pitchFamily="18" charset="0"/>
            </a:endParaRPr>
          </a:p>
        </p:txBody>
      </p:sp>
      <p:sp>
        <p:nvSpPr>
          <p:cNvPr id="10" name="TextBox 9"/>
          <p:cNvSpPr txBox="1"/>
          <p:nvPr/>
        </p:nvSpPr>
        <p:spPr>
          <a:xfrm>
            <a:off x="6498020" y="6031766"/>
            <a:ext cx="1459212" cy="338554"/>
          </a:xfrm>
          <a:prstGeom prst="rect">
            <a:avLst/>
          </a:prstGeom>
          <a:noFill/>
        </p:spPr>
        <p:txBody>
          <a:bodyPr wrap="square" rtlCol="0">
            <a:spAutoFit/>
          </a:bodyPr>
          <a:lstStyle/>
          <a:p>
            <a:pPr algn="ctr"/>
            <a:r>
              <a:rPr lang="en-US" sz="1600" dirty="0" smtClean="0">
                <a:solidFill>
                  <a:schemeClr val="bg1"/>
                </a:solidFill>
                <a:latin typeface="Rockwell" panose="02060603020205020403" pitchFamily="18" charset="0"/>
              </a:rPr>
              <a:t>IPS Ruleset</a:t>
            </a:r>
            <a:endParaRPr lang="en-US" sz="1600" dirty="0">
              <a:solidFill>
                <a:schemeClr val="bg1"/>
              </a:solidFill>
              <a:latin typeface="Rockwell" panose="02060603020205020403" pitchFamily="18" charset="0"/>
            </a:endParaRPr>
          </a:p>
        </p:txBody>
      </p:sp>
      <p:sp>
        <p:nvSpPr>
          <p:cNvPr id="11" name="TextBox 10"/>
          <p:cNvSpPr txBox="1"/>
          <p:nvPr/>
        </p:nvSpPr>
        <p:spPr>
          <a:xfrm>
            <a:off x="8563051" y="6047006"/>
            <a:ext cx="1545874" cy="338554"/>
          </a:xfrm>
          <a:prstGeom prst="rect">
            <a:avLst/>
          </a:prstGeom>
          <a:solidFill>
            <a:schemeClr val="tx1"/>
          </a:solidFill>
        </p:spPr>
        <p:txBody>
          <a:bodyPr wrap="square" rtlCol="0">
            <a:spAutoFit/>
          </a:bodyPr>
          <a:lstStyle/>
          <a:p>
            <a:pPr algn="ctr"/>
            <a:r>
              <a:rPr lang="en-US" sz="1600" dirty="0" smtClean="0">
                <a:solidFill>
                  <a:schemeClr val="bg1"/>
                </a:solidFill>
                <a:latin typeface="Rockwell" panose="02060603020205020403" pitchFamily="18" charset="0"/>
              </a:rPr>
              <a:t>IP Blacklisting</a:t>
            </a:r>
            <a:endParaRPr lang="en-US" sz="1600" dirty="0">
              <a:solidFill>
                <a:schemeClr val="bg1"/>
              </a:solidFill>
              <a:latin typeface="Rockwell" panose="02060603020205020403" pitchFamily="18" charset="0"/>
            </a:endParaRPr>
          </a:p>
        </p:txBody>
      </p:sp>
      <p:sp>
        <p:nvSpPr>
          <p:cNvPr id="12" name="TextBox 11"/>
          <p:cNvSpPr txBox="1"/>
          <p:nvPr/>
        </p:nvSpPr>
        <p:spPr>
          <a:xfrm>
            <a:off x="10078446" y="6047006"/>
            <a:ext cx="1656354" cy="338554"/>
          </a:xfrm>
          <a:prstGeom prst="rect">
            <a:avLst/>
          </a:prstGeom>
          <a:solidFill>
            <a:schemeClr val="tx1"/>
          </a:solidFill>
        </p:spPr>
        <p:txBody>
          <a:bodyPr wrap="square" rtlCol="0">
            <a:spAutoFit/>
          </a:bodyPr>
          <a:lstStyle/>
          <a:p>
            <a:pPr algn="ctr"/>
            <a:r>
              <a:rPr lang="en-US" sz="1600" dirty="0" smtClean="0">
                <a:solidFill>
                  <a:schemeClr val="bg1"/>
                </a:solidFill>
                <a:latin typeface="Rockwell" panose="02060603020205020403" pitchFamily="18" charset="0"/>
              </a:rPr>
              <a:t>“Attack Back”</a:t>
            </a:r>
            <a:endParaRPr lang="en-US" sz="1600" dirty="0">
              <a:solidFill>
                <a:schemeClr val="bg1"/>
              </a:solidFill>
              <a:latin typeface="Rockwell" panose="02060603020205020403" pitchFamily="18" charset="0"/>
            </a:endParaRPr>
          </a:p>
        </p:txBody>
      </p:sp>
    </p:spTree>
    <p:extLst>
      <p:ext uri="{BB962C8B-B14F-4D97-AF65-F5344CB8AC3E}">
        <p14:creationId xmlns:p14="http://schemas.microsoft.com/office/powerpoint/2010/main" val="617965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65528"/>
          </a:xfrm>
          <a:prstGeom prst="rect">
            <a:avLst/>
          </a:prstGeom>
        </p:spPr>
      </p:pic>
      <p:sp>
        <p:nvSpPr>
          <p:cNvPr id="5" name="TextBox 4"/>
          <p:cNvSpPr txBox="1"/>
          <p:nvPr/>
        </p:nvSpPr>
        <p:spPr>
          <a:xfrm>
            <a:off x="304800" y="5806440"/>
            <a:ext cx="7178040" cy="707886"/>
          </a:xfrm>
          <a:prstGeom prst="rect">
            <a:avLst/>
          </a:prstGeom>
          <a:noFill/>
        </p:spPr>
        <p:txBody>
          <a:bodyPr wrap="square" rtlCol="0">
            <a:spAutoFit/>
          </a:bodyPr>
          <a:lstStyle/>
          <a:p>
            <a:r>
              <a:rPr lang="en-US" sz="4000" dirty="0" smtClean="0">
                <a:latin typeface="Rockwell" panose="02060603020205020403" pitchFamily="18" charset="0"/>
              </a:rPr>
              <a:t>It’s a Major Award!</a:t>
            </a:r>
            <a:endParaRPr lang="en-US" sz="4000" dirty="0">
              <a:latin typeface="Rockwell" panose="02060603020205020403" pitchFamily="18" charset="0"/>
            </a:endParaRPr>
          </a:p>
        </p:txBody>
      </p:sp>
      <p:sp>
        <p:nvSpPr>
          <p:cNvPr id="6" name="TextBox 5"/>
          <p:cNvSpPr txBox="1"/>
          <p:nvPr/>
        </p:nvSpPr>
        <p:spPr>
          <a:xfrm>
            <a:off x="9585960" y="1661160"/>
            <a:ext cx="2606040" cy="707886"/>
          </a:xfrm>
          <a:prstGeom prst="rect">
            <a:avLst/>
          </a:prstGeom>
          <a:noFill/>
        </p:spPr>
        <p:txBody>
          <a:bodyPr wrap="square" rtlCol="0">
            <a:spAutoFit/>
          </a:bodyPr>
          <a:lstStyle/>
          <a:p>
            <a:r>
              <a:rPr lang="en-US" sz="4000" dirty="0" err="1" smtClean="0">
                <a:latin typeface="Rockwell" panose="02060603020205020403" pitchFamily="18" charset="0"/>
              </a:rPr>
              <a:t>Aahhh</a:t>
            </a:r>
            <a:r>
              <a:rPr lang="en-US" sz="4000" dirty="0" smtClean="0">
                <a:latin typeface="Rockwell" panose="02060603020205020403" pitchFamily="18" charset="0"/>
              </a:rPr>
              <a:t>…</a:t>
            </a:r>
            <a:endParaRPr lang="en-US" sz="4000" dirty="0">
              <a:latin typeface="Rockwell" panose="02060603020205020403" pitchFamily="18" charset="0"/>
            </a:endParaRPr>
          </a:p>
        </p:txBody>
      </p:sp>
    </p:spTree>
    <p:extLst>
      <p:ext uri="{BB962C8B-B14F-4D97-AF65-F5344CB8AC3E}">
        <p14:creationId xmlns:p14="http://schemas.microsoft.com/office/powerpoint/2010/main" val="34196520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79" y="-121919"/>
            <a:ext cx="12316918" cy="7513320"/>
          </a:xfrm>
          <a:prstGeom prst="rect">
            <a:avLst/>
          </a:prstGeom>
        </p:spPr>
      </p:pic>
    </p:spTree>
    <p:extLst>
      <p:ext uri="{BB962C8B-B14F-4D97-AF65-F5344CB8AC3E}">
        <p14:creationId xmlns:p14="http://schemas.microsoft.com/office/powerpoint/2010/main" val="32095478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900" y="-88900"/>
            <a:ext cx="12280900" cy="69469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574800" y="127000"/>
            <a:ext cx="8839200" cy="6269665"/>
          </a:xfrm>
          <a:prstGeom prst="rect">
            <a:avLst/>
          </a:prstGeom>
        </p:spPr>
      </p:pic>
      <p:sp>
        <p:nvSpPr>
          <p:cNvPr id="6" name="TextBox 5"/>
          <p:cNvSpPr txBox="1"/>
          <p:nvPr/>
        </p:nvSpPr>
        <p:spPr>
          <a:xfrm>
            <a:off x="-88900" y="6396335"/>
            <a:ext cx="12280900" cy="461665"/>
          </a:xfrm>
          <a:prstGeom prst="rect">
            <a:avLst/>
          </a:prstGeom>
          <a:solidFill>
            <a:schemeClr val="bg1"/>
          </a:solidFill>
        </p:spPr>
        <p:txBody>
          <a:bodyPr wrap="square" rtlCol="0">
            <a:spAutoFit/>
          </a:bodyPr>
          <a:lstStyle/>
          <a:p>
            <a:pPr algn="ctr"/>
            <a:r>
              <a:rPr lang="en-US" sz="2400" dirty="0" smtClean="0"/>
              <a:t>(Yes, every security conference deck must include this MEME at least once.) </a:t>
            </a:r>
            <a:endParaRPr lang="en-US" sz="2400" dirty="0"/>
          </a:p>
        </p:txBody>
      </p:sp>
    </p:spTree>
    <p:extLst>
      <p:ext uri="{BB962C8B-B14F-4D97-AF65-F5344CB8AC3E}">
        <p14:creationId xmlns:p14="http://schemas.microsoft.com/office/powerpoint/2010/main" val="40269395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Truth</a:t>
            </a:r>
            <a:endParaRPr lang="en-US" dirty="0"/>
          </a:p>
        </p:txBody>
      </p:sp>
    </p:spTree>
    <p:extLst>
      <p:ext uri="{BB962C8B-B14F-4D97-AF65-F5344CB8AC3E}">
        <p14:creationId xmlns:p14="http://schemas.microsoft.com/office/powerpoint/2010/main" val="4942995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A57BCA-8DA6-42BE-9765-68DA7FC2A5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3C8A556-B0EC-4736-AED9-02B855BEAE34}"/>
              </a:ext>
            </a:extLst>
          </p:cNvPr>
          <p:cNvSpPr>
            <a:spLocks noGrp="1"/>
          </p:cNvSpPr>
          <p:nvPr>
            <p:ph idx="1"/>
          </p:nvPr>
        </p:nvSpPr>
        <p:spPr/>
        <p:txBody>
          <a:bodyPr/>
          <a:lstStyle/>
          <a:p>
            <a:endParaRPr lang="en-US"/>
          </a:p>
        </p:txBody>
      </p:sp>
      <p:pic>
        <p:nvPicPr>
          <p:cNvPr id="3074" name="Picture 2" descr="Image result for absent minded professor flubber">
            <a:extLst>
              <a:ext uri="{FF2B5EF4-FFF2-40B4-BE49-F238E27FC236}">
                <a16:creationId xmlns:a16="http://schemas.microsoft.com/office/drawing/2014/main" xmlns="" id="{20EAFC1F-994D-4A95-A5FE-70B1BC7EC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9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655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8160512"/>
          </a:xfrm>
          <a:prstGeom prst="rect">
            <a:avLst/>
          </a:prstGeom>
        </p:spPr>
      </p:pic>
    </p:spTree>
    <p:extLst>
      <p:ext uri="{BB962C8B-B14F-4D97-AF65-F5344CB8AC3E}">
        <p14:creationId xmlns:p14="http://schemas.microsoft.com/office/powerpoint/2010/main" val="35527377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52500" y="1231424"/>
            <a:ext cx="13906500" cy="4612276"/>
          </a:xfrm>
          <a:prstGeom prst="rect">
            <a:avLst/>
          </a:prstGeom>
        </p:spPr>
      </p:pic>
    </p:spTree>
    <p:extLst>
      <p:ext uri="{BB962C8B-B14F-4D97-AF65-F5344CB8AC3E}">
        <p14:creationId xmlns:p14="http://schemas.microsoft.com/office/powerpoint/2010/main" val="33732812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Considerations</a:t>
            </a:r>
            <a:endParaRPr lang="en-US" dirty="0"/>
          </a:p>
        </p:txBody>
      </p:sp>
      <p:sp>
        <p:nvSpPr>
          <p:cNvPr id="3" name="Content Placeholder 2"/>
          <p:cNvSpPr>
            <a:spLocks noGrp="1"/>
          </p:cNvSpPr>
          <p:nvPr>
            <p:ph idx="1"/>
          </p:nvPr>
        </p:nvSpPr>
        <p:spPr>
          <a:xfrm>
            <a:off x="838200" y="1444624"/>
            <a:ext cx="10515600" cy="5123815"/>
          </a:xfrm>
        </p:spPr>
        <p:txBody>
          <a:bodyPr numCol="2"/>
          <a:lstStyle/>
          <a:p>
            <a:pPr>
              <a:spcBef>
                <a:spcPts val="600"/>
              </a:spcBef>
            </a:pPr>
            <a:r>
              <a:rPr lang="en-US" dirty="0"/>
              <a:t>C</a:t>
            </a:r>
            <a:r>
              <a:rPr lang="en-US" dirty="0" smtClean="0"/>
              <a:t>onfiguration</a:t>
            </a:r>
          </a:p>
          <a:p>
            <a:pPr>
              <a:spcBef>
                <a:spcPts val="600"/>
              </a:spcBef>
            </a:pPr>
            <a:r>
              <a:rPr lang="en-US" dirty="0" smtClean="0"/>
              <a:t>Installation</a:t>
            </a:r>
          </a:p>
          <a:p>
            <a:pPr>
              <a:spcBef>
                <a:spcPts val="600"/>
              </a:spcBef>
            </a:pPr>
            <a:r>
              <a:rPr lang="en-US" dirty="0" smtClean="0"/>
              <a:t>Expansion</a:t>
            </a:r>
          </a:p>
          <a:p>
            <a:pPr>
              <a:spcBef>
                <a:spcPts val="600"/>
              </a:spcBef>
            </a:pPr>
            <a:r>
              <a:rPr lang="en-US" dirty="0"/>
              <a:t>C</a:t>
            </a:r>
            <a:r>
              <a:rPr lang="en-US" dirty="0" smtClean="0"/>
              <a:t>apacity planning</a:t>
            </a:r>
          </a:p>
          <a:p>
            <a:pPr>
              <a:spcBef>
                <a:spcPts val="600"/>
              </a:spcBef>
            </a:pPr>
            <a:r>
              <a:rPr lang="en-US" dirty="0" smtClean="0"/>
              <a:t>Logging &amp; Troubleshooting</a:t>
            </a:r>
          </a:p>
          <a:p>
            <a:pPr>
              <a:spcBef>
                <a:spcPts val="600"/>
              </a:spcBef>
            </a:pPr>
            <a:r>
              <a:rPr lang="en-US" dirty="0"/>
              <a:t>E</a:t>
            </a:r>
            <a:r>
              <a:rPr lang="en-US" dirty="0" smtClean="0"/>
              <a:t>ase </a:t>
            </a:r>
            <a:r>
              <a:rPr lang="en-US" dirty="0"/>
              <a:t>of </a:t>
            </a:r>
            <a:r>
              <a:rPr lang="en-US" dirty="0" smtClean="0"/>
              <a:t>repair</a:t>
            </a:r>
          </a:p>
          <a:p>
            <a:pPr>
              <a:spcBef>
                <a:spcPts val="600"/>
              </a:spcBef>
            </a:pPr>
            <a:r>
              <a:rPr lang="en-US" dirty="0"/>
              <a:t>P</a:t>
            </a:r>
            <a:r>
              <a:rPr lang="en-US" dirty="0" smtClean="0"/>
              <a:t>atching &amp; upgrades</a:t>
            </a:r>
          </a:p>
          <a:p>
            <a:pPr>
              <a:spcBef>
                <a:spcPts val="600"/>
              </a:spcBef>
            </a:pPr>
            <a:r>
              <a:rPr lang="en-US" dirty="0"/>
              <a:t>S</a:t>
            </a:r>
            <a:r>
              <a:rPr lang="en-US" dirty="0" smtClean="0"/>
              <a:t>ecurity notifications</a:t>
            </a:r>
          </a:p>
          <a:p>
            <a:pPr>
              <a:spcBef>
                <a:spcPts val="600"/>
              </a:spcBef>
            </a:pPr>
            <a:r>
              <a:rPr lang="en-US" dirty="0"/>
              <a:t>V</a:t>
            </a:r>
            <a:r>
              <a:rPr lang="en-US" dirty="0" smtClean="0"/>
              <a:t>ulnerability </a:t>
            </a:r>
            <a:r>
              <a:rPr lang="en-US" dirty="0"/>
              <a:t>reporting </a:t>
            </a:r>
            <a:r>
              <a:rPr lang="en-US" dirty="0" smtClean="0"/>
              <a:t>process</a:t>
            </a:r>
          </a:p>
          <a:p>
            <a:pPr>
              <a:spcBef>
                <a:spcPts val="600"/>
              </a:spcBef>
            </a:pPr>
            <a:r>
              <a:rPr lang="en-US" dirty="0" smtClean="0"/>
              <a:t>Backups</a:t>
            </a:r>
          </a:p>
          <a:p>
            <a:pPr>
              <a:spcBef>
                <a:spcPts val="600"/>
              </a:spcBef>
            </a:pPr>
            <a:r>
              <a:rPr lang="en-US" dirty="0"/>
              <a:t>R</a:t>
            </a:r>
            <a:r>
              <a:rPr lang="en-US" dirty="0" smtClean="0"/>
              <a:t>emote access</a:t>
            </a:r>
          </a:p>
          <a:p>
            <a:pPr>
              <a:spcBef>
                <a:spcPts val="600"/>
              </a:spcBef>
            </a:pPr>
            <a:r>
              <a:rPr lang="en-US" dirty="0" smtClean="0"/>
              <a:t>Service and </a:t>
            </a:r>
            <a:r>
              <a:rPr lang="en-US" dirty="0" err="1" smtClean="0"/>
              <a:t>suppot</a:t>
            </a:r>
            <a:endParaRPr lang="en-US" dirty="0" smtClean="0"/>
          </a:p>
          <a:p>
            <a:pPr>
              <a:spcBef>
                <a:spcPts val="600"/>
              </a:spcBef>
            </a:pPr>
            <a:r>
              <a:rPr lang="en-US" dirty="0" smtClean="0"/>
              <a:t>Common adoption issues (cultural </a:t>
            </a:r>
            <a:r>
              <a:rPr lang="en-US" dirty="0"/>
              <a:t>or </a:t>
            </a:r>
            <a:r>
              <a:rPr lang="en-US" dirty="0" smtClean="0"/>
              <a:t>process)</a:t>
            </a:r>
            <a:endParaRPr lang="en-US" dirty="0"/>
          </a:p>
          <a:p>
            <a:endParaRPr lang="en-US" dirty="0"/>
          </a:p>
        </p:txBody>
      </p:sp>
      <p:pic>
        <p:nvPicPr>
          <p:cNvPr id="4" name="Picture 3"/>
          <p:cNvPicPr>
            <a:picLocks noChangeAspect="1"/>
          </p:cNvPicPr>
          <p:nvPr/>
        </p:nvPicPr>
        <p:blipFill>
          <a:blip r:embed="rId3"/>
          <a:stretch>
            <a:fillRect/>
          </a:stretch>
        </p:blipFill>
        <p:spPr>
          <a:xfrm>
            <a:off x="6330867" y="3224880"/>
            <a:ext cx="5022933" cy="2825400"/>
          </a:xfrm>
          <a:prstGeom prst="rect">
            <a:avLst/>
          </a:prstGeom>
        </p:spPr>
      </p:pic>
    </p:spTree>
    <p:extLst>
      <p:ext uri="{BB962C8B-B14F-4D97-AF65-F5344CB8AC3E}">
        <p14:creationId xmlns:p14="http://schemas.microsoft.com/office/powerpoint/2010/main" val="10932819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1169386"/>
            <a:ext cx="12238029" cy="8027386"/>
          </a:xfrm>
          <a:prstGeom prst="rect">
            <a:avLst/>
          </a:prstGeom>
        </p:spPr>
      </p:pic>
    </p:spTree>
    <p:extLst>
      <p:ext uri="{BB962C8B-B14F-4D97-AF65-F5344CB8AC3E}">
        <p14:creationId xmlns:p14="http://schemas.microsoft.com/office/powerpoint/2010/main" val="18020355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59366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pot the imposter">
            <a:extLst>
              <a:ext uri="{FF2B5EF4-FFF2-40B4-BE49-F238E27FC236}">
                <a16:creationId xmlns:a16="http://schemas.microsoft.com/office/drawing/2014/main" xmlns="" id="{AA64B6C5-F158-40D2-BF88-B78577FB3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300" y="-591820"/>
            <a:ext cx="8364220" cy="8364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3047CB3-6794-471A-91BB-0A47E0563945}"/>
              </a:ext>
            </a:extLst>
          </p:cNvPr>
          <p:cNvSpPr>
            <a:spLocks noGrp="1"/>
          </p:cNvSpPr>
          <p:nvPr>
            <p:ph idx="1"/>
          </p:nvPr>
        </p:nvSpPr>
        <p:spPr>
          <a:xfrm>
            <a:off x="4013200" y="1800225"/>
            <a:ext cx="3962400" cy="3444875"/>
          </a:xfrm>
        </p:spPr>
        <p:txBody>
          <a:bodyPr>
            <a:noAutofit/>
          </a:bodyPr>
          <a:lstStyle/>
          <a:p>
            <a:pPr marL="0" indent="0">
              <a:buNone/>
            </a:pPr>
            <a:r>
              <a:rPr lang="en-US" sz="23900" b="1" dirty="0">
                <a:latin typeface="Courier New" panose="02070309020205020404" pitchFamily="49" charset="0"/>
                <a:cs typeface="Courier New" panose="02070309020205020404" pitchFamily="49" charset="0"/>
              </a:rPr>
              <a:t>Me</a:t>
            </a:r>
          </a:p>
        </p:txBody>
      </p:sp>
    </p:spTree>
    <p:extLst>
      <p:ext uri="{BB962C8B-B14F-4D97-AF65-F5344CB8AC3E}">
        <p14:creationId xmlns:p14="http://schemas.microsoft.com/office/powerpoint/2010/main" val="242054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notable.ca/img/01111.jpg">
            <a:extLst>
              <a:ext uri="{FF2B5EF4-FFF2-40B4-BE49-F238E27FC236}">
                <a16:creationId xmlns:a16="http://schemas.microsoft.com/office/drawing/2014/main" xmlns="" id="{40B3613F-A673-42A0-8DF9-3C68F7DD8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20"/>
            <a:ext cx="12192000" cy="684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598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1.staticflickr.com/5/4152/5042198485_5cf4a261f4_b.jpg">
            <a:extLst>
              <a:ext uri="{FF2B5EF4-FFF2-40B4-BE49-F238E27FC236}">
                <a16:creationId xmlns:a16="http://schemas.microsoft.com/office/drawing/2014/main" xmlns="" id="{C75BBC24-7306-4B53-B4A7-66D1CA11D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1519288"/>
            <a:ext cx="13196993" cy="1012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552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952</TotalTime>
  <Words>6322</Words>
  <Application>Microsoft Office PowerPoint</Application>
  <PresentationFormat>Widescreen</PresentationFormat>
  <Paragraphs>256</Paragraphs>
  <Slides>54</Slides>
  <Notes>53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Aharoni</vt:lpstr>
      <vt:lpstr>Arial</vt:lpstr>
      <vt:lpstr>Berlin Sans FB</vt:lpstr>
      <vt:lpstr>Calibri</vt:lpstr>
      <vt:lpstr>Calibri Light</vt:lpstr>
      <vt:lpstr>Change Tomorrow Today</vt:lpstr>
      <vt:lpstr>Courier New</vt:lpstr>
      <vt:lpstr>Franklin Gothic Medium</vt:lpstr>
      <vt:lpstr>Rockwell</vt:lpstr>
      <vt:lpstr>Tahoma</vt:lpstr>
      <vt:lpstr>Office Theme</vt:lpstr>
      <vt:lpstr>All The President’s 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CONSPIRACY</vt:lpstr>
      <vt:lpstr>THE STORY</vt:lpstr>
      <vt:lpstr>THE INVESTIGATION</vt:lpstr>
      <vt:lpstr>THE TRUTH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Story</vt:lpstr>
      <vt:lpstr>PowerPoint Presentation</vt:lpstr>
      <vt:lpstr>PowerPoint Presentation</vt:lpstr>
      <vt:lpstr>Decoding the Methods</vt:lpstr>
      <vt:lpstr>PowerPoint Presentation</vt:lpstr>
      <vt:lpstr>Social Engineering Tactics</vt:lpstr>
      <vt:lpstr>PowerPoint Presentation</vt:lpstr>
      <vt:lpstr>PowerPoint Presentation</vt:lpstr>
      <vt:lpstr>PowerPoint Presentation</vt:lpstr>
      <vt:lpstr>PowerPoint Presentation</vt:lpstr>
      <vt:lpstr>PowerPoint Presentation</vt:lpstr>
      <vt:lpstr>The Investigation</vt:lpstr>
      <vt:lpstr>PowerPoint Presentation</vt:lpstr>
      <vt:lpstr>PowerPoint Presentation</vt:lpstr>
      <vt:lpstr>PowerPoint Presentation</vt:lpstr>
      <vt:lpstr>PowerPoint Presentation</vt:lpstr>
      <vt:lpstr>PowerPoint Presentation</vt:lpstr>
      <vt:lpstr>The Truth</vt:lpstr>
      <vt:lpstr>PowerPoint Presentation</vt:lpstr>
      <vt:lpstr>PowerPoint Presentation</vt:lpstr>
      <vt:lpstr>Operational Considerations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The Sales President’s Men</dc:title>
  <dc:creator>Patrick</dc:creator>
  <cp:lastModifiedBy>Patrick McNeil</cp:lastModifiedBy>
  <cp:revision>71</cp:revision>
  <dcterms:created xsi:type="dcterms:W3CDTF">2017-07-02T19:20:47Z</dcterms:created>
  <dcterms:modified xsi:type="dcterms:W3CDTF">2017-07-05T00:50:36Z</dcterms:modified>
</cp:coreProperties>
</file>